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58" r:id="rId4"/>
    <p:sldId id="259" r:id="rId5"/>
    <p:sldId id="261" r:id="rId6"/>
    <p:sldId id="264" r:id="rId7"/>
    <p:sldId id="262" r:id="rId8"/>
    <p:sldId id="260" r:id="rId9"/>
    <p:sldId id="268" r:id="rId10"/>
    <p:sldId id="269" r:id="rId11"/>
    <p:sldId id="270" r:id="rId12"/>
    <p:sldId id="271" r:id="rId13"/>
    <p:sldId id="279" r:id="rId14"/>
    <p:sldId id="272" r:id="rId15"/>
    <p:sldId id="273" r:id="rId16"/>
    <p:sldId id="274" r:id="rId17"/>
    <p:sldId id="275" r:id="rId18"/>
    <p:sldId id="276" r:id="rId19"/>
    <p:sldId id="277" r:id="rId20"/>
    <p:sldId id="278" r:id="rId21"/>
    <p:sldId id="280" r:id="rId22"/>
    <p:sldId id="281" r:id="rId23"/>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79" autoAdjust="0"/>
    <p:restoredTop sz="68742" autoAdjust="0"/>
  </p:normalViewPr>
  <p:slideViewPr>
    <p:cSldViewPr>
      <p:cViewPr varScale="1">
        <p:scale>
          <a:sx n="50" d="100"/>
          <a:sy n="50" d="100"/>
        </p:scale>
        <p:origin x="1986"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9D9DD135-6779-4677-85AB-07519A19D0A1}" type="datetimeFigureOut">
              <a:rPr lang="en-US" smtClean="0"/>
              <a:t>5/13/2018</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C6FE946E-9935-4192-B2FE-951FDE4A43CF}" type="slidenum">
              <a:rPr lang="en-US" smtClean="0"/>
              <a:t>‹#›</a:t>
            </a:fld>
            <a:endParaRPr lang="en-US" dirty="0"/>
          </a:p>
        </p:txBody>
      </p:sp>
    </p:spTree>
    <p:extLst>
      <p:ext uri="{BB962C8B-B14F-4D97-AF65-F5344CB8AC3E}">
        <p14:creationId xmlns:p14="http://schemas.microsoft.com/office/powerpoint/2010/main" val="4081143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annualcreditreport.com/index.action"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FE946E-9935-4192-B2FE-951FDE4A43CF}" type="slidenum">
              <a:rPr lang="en-US" smtClean="0"/>
              <a:t>1</a:t>
            </a:fld>
            <a:endParaRPr lang="en-US" dirty="0"/>
          </a:p>
        </p:txBody>
      </p:sp>
    </p:spTree>
    <p:extLst>
      <p:ext uri="{BB962C8B-B14F-4D97-AF65-F5344CB8AC3E}">
        <p14:creationId xmlns:p14="http://schemas.microsoft.com/office/powerpoint/2010/main" val="19261892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It’s important to keep in mind that in the long-run, financially it is a better choice to buy if you are planning to stay in the same area for more than 5 years. </a:t>
            </a:r>
          </a:p>
          <a:p>
            <a:endParaRPr lang="en-US" dirty="0"/>
          </a:p>
          <a:p>
            <a:r>
              <a:rPr lang="en-US" dirty="0"/>
              <a:t>-However, it is not the only factor and sometimes it is a person’s best interest to rent.</a:t>
            </a:r>
          </a:p>
          <a:p>
            <a:endParaRPr lang="en-US" dirty="0"/>
          </a:p>
          <a:p>
            <a:r>
              <a:rPr lang="en-US" dirty="0"/>
              <a:t>-determine your values with home ownership,</a:t>
            </a:r>
            <a:r>
              <a:rPr lang="en-US" baseline="0" dirty="0"/>
              <a:t> do your values align more with renting or buying</a:t>
            </a:r>
            <a:endParaRPr lang="en-US" dirty="0"/>
          </a:p>
        </p:txBody>
      </p:sp>
      <p:sp>
        <p:nvSpPr>
          <p:cNvPr id="4" name="Slide Number Placeholder 3"/>
          <p:cNvSpPr>
            <a:spLocks noGrp="1"/>
          </p:cNvSpPr>
          <p:nvPr>
            <p:ph type="sldNum" sz="quarter" idx="10"/>
          </p:nvPr>
        </p:nvSpPr>
        <p:spPr/>
        <p:txBody>
          <a:bodyPr/>
          <a:lstStyle/>
          <a:p>
            <a:fld id="{C6FE946E-9935-4192-B2FE-951FDE4A43CF}" type="slidenum">
              <a:rPr lang="en-US" smtClean="0"/>
              <a:t>10</a:t>
            </a:fld>
            <a:endParaRPr lang="en-US" dirty="0"/>
          </a:p>
        </p:txBody>
      </p:sp>
    </p:spTree>
    <p:extLst>
      <p:ext uri="{BB962C8B-B14F-4D97-AF65-F5344CB8AC3E}">
        <p14:creationId xmlns:p14="http://schemas.microsoft.com/office/powerpoint/2010/main" val="14325433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you’ve decided your preference, the next step is deciding if you can afford</a:t>
            </a:r>
            <a:r>
              <a:rPr lang="en-US" baseline="0" dirty="0"/>
              <a:t> to purchase a home. And if so, what can you afford. </a:t>
            </a:r>
            <a:endParaRPr lang="en-US" dirty="0"/>
          </a:p>
          <a:p>
            <a:endParaRPr lang="en-US" dirty="0"/>
          </a:p>
          <a:p>
            <a:r>
              <a:rPr lang="en-US" dirty="0"/>
              <a:t>-There are many factors that</a:t>
            </a:r>
            <a:r>
              <a:rPr lang="en-US" baseline="0" dirty="0"/>
              <a:t> go into the affordability of owning a home. You need to factor both upfront costs and monthly costs. </a:t>
            </a:r>
          </a:p>
          <a:p>
            <a:endParaRPr lang="en-US" baseline="0" dirty="0"/>
          </a:p>
          <a:p>
            <a:r>
              <a:rPr lang="en-US" baseline="0" dirty="0"/>
              <a:t>-You also should consider monthly debts incurred such as credit card debt, student loans, and cell phone payments, etc. </a:t>
            </a:r>
          </a:p>
          <a:p>
            <a:endParaRPr lang="en-US" baseline="0" dirty="0"/>
          </a:p>
          <a:p>
            <a:r>
              <a:rPr lang="en-US" b="1" baseline="0" dirty="0"/>
              <a:t>Realitor.com</a:t>
            </a:r>
          </a:p>
          <a:p>
            <a:r>
              <a:rPr lang="en-US" baseline="0" dirty="0"/>
              <a:t>-use the home affordability calculator</a:t>
            </a:r>
          </a:p>
          <a:p>
            <a:r>
              <a:rPr lang="en-US" baseline="0" dirty="0"/>
              <a:t>-try different incomes, such as 25,000 and 35,000. </a:t>
            </a:r>
          </a:p>
          <a:p>
            <a:r>
              <a:rPr lang="en-US" baseline="0" dirty="0"/>
              <a:t>-use a range, conservative vs aggressive (high-end estimate)</a:t>
            </a:r>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C6FE946E-9935-4192-B2FE-951FDE4A43CF}" type="slidenum">
              <a:rPr lang="en-US" smtClean="0"/>
              <a:t>11</a:t>
            </a:fld>
            <a:endParaRPr lang="en-US" dirty="0"/>
          </a:p>
        </p:txBody>
      </p:sp>
    </p:spTree>
    <p:extLst>
      <p:ext uri="{BB962C8B-B14F-4D97-AF65-F5344CB8AC3E}">
        <p14:creationId xmlns:p14="http://schemas.microsoft.com/office/powerpoint/2010/main" val="28735680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Interest rate- </a:t>
            </a:r>
          </a:p>
          <a:p>
            <a:pPr marL="171450" indent="-171450">
              <a:buFontTx/>
              <a:buChar char="-"/>
            </a:pPr>
            <a:r>
              <a:rPr lang="en-US" baseline="0" dirty="0"/>
              <a:t>Look at the 10 year and the max charts</a:t>
            </a:r>
          </a:p>
          <a:p>
            <a:pPr marL="171450" indent="-171450">
              <a:buFontTx/>
              <a:buChar char="-"/>
            </a:pPr>
            <a:r>
              <a:rPr lang="en-US" baseline="0" dirty="0"/>
              <a:t>-rates are historically very low right now</a:t>
            </a:r>
          </a:p>
          <a:p>
            <a:pPr marL="0" indent="0">
              <a:buFontTx/>
              <a:buNone/>
            </a:pPr>
            <a:endParaRPr lang="en-US" baseline="0" dirty="0"/>
          </a:p>
          <a:p>
            <a:pPr marL="0" indent="0">
              <a:buFontTx/>
              <a:buNone/>
            </a:pPr>
            <a:r>
              <a:rPr lang="en-US" b="1" baseline="0" dirty="0"/>
              <a:t>A buyers market?</a:t>
            </a:r>
          </a:p>
          <a:p>
            <a:pPr marL="171450" indent="-171450">
              <a:buFontTx/>
              <a:buChar char="-"/>
            </a:pPr>
            <a:r>
              <a:rPr lang="en-US" baseline="0" dirty="0"/>
              <a:t>it’s important to buy when housing prices are low. Prices are trending up right now, but prices are significantly cheaper than a few years ago. </a:t>
            </a:r>
          </a:p>
          <a:p>
            <a:pPr marL="171450" indent="-171450">
              <a:buFontTx/>
              <a:buChar char="-"/>
            </a:pPr>
            <a:r>
              <a:rPr lang="en-US" baseline="0" dirty="0"/>
              <a:t>Still a buyers market, but homes will continue to become more expensive in the near future (a sellers advantage)</a:t>
            </a:r>
          </a:p>
          <a:p>
            <a:pPr marL="0" indent="0">
              <a:buFontTx/>
              <a:buNone/>
            </a:pPr>
            <a:endParaRPr lang="en-US" baseline="0" dirty="0"/>
          </a:p>
          <a:p>
            <a:pPr marL="0" indent="0">
              <a:buFontTx/>
              <a:buNone/>
            </a:pPr>
            <a:r>
              <a:rPr lang="en-US" b="1" baseline="0" dirty="0"/>
              <a:t>Tougher lending standards</a:t>
            </a:r>
          </a:p>
          <a:p>
            <a:pPr marL="171450" indent="-171450">
              <a:buFontTx/>
              <a:buChar char="-"/>
            </a:pPr>
            <a:r>
              <a:rPr lang="en-US" baseline="0" dirty="0"/>
              <a:t>Mortgage lenders are more careful these days who they lend too, and how much </a:t>
            </a:r>
          </a:p>
          <a:p>
            <a:pPr marL="171450" indent="-171450">
              <a:buFontTx/>
              <a:buChar char="-"/>
            </a:pPr>
            <a:r>
              <a:rPr lang="en-US" baseline="0" dirty="0"/>
              <a:t>They will look for a stable employment history and at least a fair credit score (640 or higher)</a:t>
            </a:r>
          </a:p>
          <a:p>
            <a:pPr marL="171450" indent="-171450">
              <a:buFontTx/>
              <a:buChar char="-"/>
            </a:pPr>
            <a:r>
              <a:rPr lang="en-US" baseline="0" dirty="0"/>
              <a:t>Debt to income ratio</a:t>
            </a:r>
          </a:p>
          <a:p>
            <a:pPr marL="171450" indent="-171450">
              <a:buFontTx/>
              <a:buChar char="-"/>
            </a:pPr>
            <a:r>
              <a:rPr lang="en-US" baseline="0" dirty="0"/>
              <a:t>Down payment increases your odds. You want at least 10% to 20% of home value for down-payment</a:t>
            </a:r>
          </a:p>
          <a:p>
            <a:pPr marL="628650" lvl="1" indent="-171450">
              <a:buFontTx/>
              <a:buChar char="-"/>
            </a:pPr>
            <a:r>
              <a:rPr lang="en-US" baseline="0" dirty="0"/>
              <a:t>This is not a make or break, but some lenders have become more stringent on these factors. </a:t>
            </a:r>
          </a:p>
          <a:p>
            <a:pPr marL="171450" indent="-171450">
              <a:buFontTx/>
              <a:buChar char="-"/>
            </a:pPr>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C6FE946E-9935-4192-B2FE-951FDE4A43CF}" type="slidenum">
              <a:rPr lang="en-US" smtClean="0"/>
              <a:t>12</a:t>
            </a:fld>
            <a:endParaRPr lang="en-US" dirty="0"/>
          </a:p>
        </p:txBody>
      </p:sp>
    </p:spTree>
    <p:extLst>
      <p:ext uri="{BB962C8B-B14F-4D97-AF65-F5344CB8AC3E}">
        <p14:creationId xmlns:p14="http://schemas.microsoft.com/office/powerpoint/2010/main" val="14754227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go over</a:t>
            </a:r>
            <a:r>
              <a:rPr lang="en-US" baseline="0" dirty="0"/>
              <a:t> each of these steps in detail. </a:t>
            </a:r>
            <a:endParaRPr lang="en-US" dirty="0"/>
          </a:p>
        </p:txBody>
      </p:sp>
      <p:sp>
        <p:nvSpPr>
          <p:cNvPr id="4" name="Slide Number Placeholder 3"/>
          <p:cNvSpPr>
            <a:spLocks noGrp="1"/>
          </p:cNvSpPr>
          <p:nvPr>
            <p:ph type="sldNum" sz="quarter" idx="10"/>
          </p:nvPr>
        </p:nvSpPr>
        <p:spPr/>
        <p:txBody>
          <a:bodyPr/>
          <a:lstStyle/>
          <a:p>
            <a:fld id="{C6FE946E-9935-4192-B2FE-951FDE4A43CF}" type="slidenum">
              <a:rPr lang="en-US" smtClean="0"/>
              <a:t>13</a:t>
            </a:fld>
            <a:endParaRPr lang="en-US" dirty="0"/>
          </a:p>
        </p:txBody>
      </p:sp>
    </p:spTree>
    <p:extLst>
      <p:ext uri="{BB962C8B-B14F-4D97-AF65-F5344CB8AC3E}">
        <p14:creationId xmlns:p14="http://schemas.microsoft.com/office/powerpoint/2010/main" val="36594479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b="1" dirty="0"/>
              <a:t>Clean up credit report (if needed)</a:t>
            </a:r>
          </a:p>
          <a:p>
            <a:pPr lvl="2"/>
            <a:r>
              <a:rPr lang="en-US" dirty="0">
                <a:hlinkClick r:id="rId3"/>
              </a:rPr>
              <a:t>https://www.annualcreditreport.com/index.action</a:t>
            </a:r>
            <a:endParaRPr lang="en-US" dirty="0"/>
          </a:p>
          <a:p>
            <a:pPr lvl="2"/>
            <a:r>
              <a:rPr lang="en-US" dirty="0"/>
              <a:t>This</a:t>
            </a:r>
            <a:r>
              <a:rPr lang="en-US" baseline="0" dirty="0"/>
              <a:t> is the only site for a true free credit report. Look through and see if there are any discrepancies. Challenge those you think are wrong, they are typically open to deleting them. </a:t>
            </a:r>
          </a:p>
          <a:p>
            <a:pPr lvl="2"/>
            <a:endParaRPr lang="en-US" baseline="0" dirty="0"/>
          </a:p>
          <a:p>
            <a:pPr lvl="2"/>
            <a:endParaRPr lang="en-US" baseline="0" dirty="0"/>
          </a:p>
          <a:p>
            <a:pPr lvl="2"/>
            <a:endParaRPr lang="en-US" dirty="0"/>
          </a:p>
          <a:p>
            <a:pPr lvl="1"/>
            <a:r>
              <a:rPr lang="en-US" dirty="0"/>
              <a:t>Adjust your budget to meet your estimated monthly housing costs</a:t>
            </a:r>
          </a:p>
          <a:p>
            <a:pPr lvl="1"/>
            <a:r>
              <a:rPr lang="en-US" dirty="0"/>
              <a:t>	Find</a:t>
            </a:r>
            <a:r>
              <a:rPr lang="en-US" baseline="0" dirty="0"/>
              <a:t> out what you can afford and estimate what your cost. It’s best to start these habits before you actually purchase. </a:t>
            </a:r>
          </a:p>
          <a:p>
            <a:pPr lvl="1"/>
            <a:br>
              <a:rPr lang="en-US" baseline="0" dirty="0"/>
            </a:br>
            <a:endParaRPr lang="en-US" baseline="0" dirty="0"/>
          </a:p>
          <a:p>
            <a:pPr lvl="1"/>
            <a:r>
              <a:rPr lang="en-US" dirty="0"/>
              <a:t>Do these steps</a:t>
            </a:r>
            <a:r>
              <a:rPr lang="en-US" baseline="0" dirty="0"/>
              <a:t> at least ½ year before actually making the purchase</a:t>
            </a:r>
            <a:endParaRPr lang="en-US" dirty="0"/>
          </a:p>
          <a:p>
            <a:endParaRPr lang="en-US" dirty="0"/>
          </a:p>
        </p:txBody>
      </p:sp>
      <p:sp>
        <p:nvSpPr>
          <p:cNvPr id="4" name="Slide Number Placeholder 3"/>
          <p:cNvSpPr>
            <a:spLocks noGrp="1"/>
          </p:cNvSpPr>
          <p:nvPr>
            <p:ph type="sldNum" sz="quarter" idx="10"/>
          </p:nvPr>
        </p:nvSpPr>
        <p:spPr/>
        <p:txBody>
          <a:bodyPr/>
          <a:lstStyle/>
          <a:p>
            <a:fld id="{C6FE946E-9935-4192-B2FE-951FDE4A43CF}" type="slidenum">
              <a:rPr lang="en-US" smtClean="0"/>
              <a:t>14</a:t>
            </a:fld>
            <a:endParaRPr lang="en-US" dirty="0"/>
          </a:p>
        </p:txBody>
      </p:sp>
    </p:spTree>
    <p:extLst>
      <p:ext uri="{BB962C8B-B14F-4D97-AF65-F5344CB8AC3E}">
        <p14:creationId xmlns:p14="http://schemas.microsoft.com/office/powerpoint/2010/main" val="32322652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Visit with at least 3 lenders for different rates. Go with the best option. You can visit with banks, credit unions or other financial institutions. </a:t>
            </a:r>
          </a:p>
          <a:p>
            <a:endParaRPr lang="en-US" baseline="0" dirty="0"/>
          </a:p>
          <a:p>
            <a:r>
              <a:rPr lang="en-US" b="1" dirty="0"/>
              <a:t>Length of loan-</a:t>
            </a:r>
            <a:r>
              <a:rPr lang="en-US" b="1" baseline="0" dirty="0"/>
              <a:t> </a:t>
            </a:r>
            <a:r>
              <a:rPr lang="en-US" baseline="0" dirty="0"/>
              <a:t>most use a 30 year fixed rate loan </a:t>
            </a:r>
          </a:p>
          <a:p>
            <a:r>
              <a:rPr lang="en-US" baseline="0" dirty="0"/>
              <a:t>	-the shorter the length of loan, the higher the monthly payments</a:t>
            </a:r>
          </a:p>
          <a:p>
            <a:r>
              <a:rPr lang="en-US" baseline="0" dirty="0"/>
              <a:t>	-but, you pay off the property faster, and the interest rates are lower, so you pay less overall</a:t>
            </a:r>
          </a:p>
          <a:p>
            <a:r>
              <a:rPr lang="en-US" baseline="0" dirty="0"/>
              <a:t>	-if you can afford to use a lower interest loan, you should use it </a:t>
            </a:r>
          </a:p>
          <a:p>
            <a:endParaRPr lang="en-US" baseline="0" dirty="0"/>
          </a:p>
          <a:p>
            <a:r>
              <a:rPr lang="en-US" b="1" baseline="0" dirty="0"/>
              <a:t>Interest rate- </a:t>
            </a:r>
          </a:p>
          <a:p>
            <a:pPr marL="171450" indent="-171450">
              <a:buFontTx/>
              <a:buChar char="-"/>
            </a:pPr>
            <a:r>
              <a:rPr lang="en-US" baseline="0" dirty="0"/>
              <a:t>Look at the 10 year and the max charts</a:t>
            </a:r>
          </a:p>
          <a:p>
            <a:pPr marL="171450" indent="-171450">
              <a:buFontTx/>
              <a:buChar char="-"/>
            </a:pPr>
            <a:r>
              <a:rPr lang="en-US" baseline="0" dirty="0"/>
              <a:t>-rates are historically very low right now</a:t>
            </a:r>
          </a:p>
          <a:p>
            <a:endParaRPr lang="en-US" dirty="0"/>
          </a:p>
          <a:p>
            <a:r>
              <a:rPr lang="en-US" dirty="0"/>
              <a:t>Credit report is a determinant</a:t>
            </a:r>
            <a:r>
              <a:rPr lang="en-US" baseline="0" dirty="0"/>
              <a:t> of your interest rate. Here is a good example from My FICO. </a:t>
            </a:r>
            <a:endParaRPr lang="en-US" dirty="0"/>
          </a:p>
          <a:p>
            <a:endParaRPr lang="en-US" dirty="0"/>
          </a:p>
          <a:p>
            <a:r>
              <a:rPr lang="en-US" b="1" dirty="0"/>
              <a:t>Down payment</a:t>
            </a:r>
          </a:p>
          <a:p>
            <a:r>
              <a:rPr lang="en-US" dirty="0"/>
              <a:t>-it’s ideal to</a:t>
            </a:r>
            <a:r>
              <a:rPr lang="en-US" baseline="0" dirty="0"/>
              <a:t> have 10%-20% down payment</a:t>
            </a:r>
          </a:p>
          <a:p>
            <a:r>
              <a:rPr lang="en-US" baseline="0" dirty="0"/>
              <a:t>-the larger down payment, the smaller mortgage you need to take</a:t>
            </a:r>
          </a:p>
          <a:p>
            <a:endParaRPr lang="en-US" baseline="0" dirty="0"/>
          </a:p>
          <a:p>
            <a:r>
              <a:rPr lang="en-US" b="1" u="sng" baseline="0" dirty="0"/>
              <a:t>Tips:</a:t>
            </a:r>
          </a:p>
          <a:p>
            <a:pPr lvl="1"/>
            <a:r>
              <a:rPr lang="en-US" b="0" u="none" baseline="0" dirty="0"/>
              <a:t>Tip1 – </a:t>
            </a:r>
            <a:endParaRPr lang="en-US" dirty="0"/>
          </a:p>
          <a:p>
            <a:pPr lvl="1"/>
            <a:r>
              <a:rPr lang="en-US" dirty="0"/>
              <a:t>	this is</a:t>
            </a:r>
            <a:r>
              <a:rPr lang="en-US" baseline="0" dirty="0"/>
              <a:t> a smart move in case someone loses their job</a:t>
            </a:r>
          </a:p>
          <a:p>
            <a:pPr lvl="1"/>
            <a:r>
              <a:rPr lang="en-US" baseline="0" dirty="0"/>
              <a:t>	if that happens, you may not be able to make payments, which could cause you to lose your home.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baseline="0" dirty="0"/>
              <a:t>Tip 2: 	shop around, don’t take the first offer.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baseline="0" dirty="0"/>
              <a:t>	a small percentage point difference could mean thousands of extra dollars you have to pay over the term of the loan</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baseline="0" dirty="0"/>
              <a:t>	-take the lowest interest rate</a:t>
            </a:r>
          </a:p>
        </p:txBody>
      </p:sp>
      <p:sp>
        <p:nvSpPr>
          <p:cNvPr id="4" name="Slide Number Placeholder 3"/>
          <p:cNvSpPr>
            <a:spLocks noGrp="1"/>
          </p:cNvSpPr>
          <p:nvPr>
            <p:ph type="sldNum" sz="quarter" idx="10"/>
          </p:nvPr>
        </p:nvSpPr>
        <p:spPr/>
        <p:txBody>
          <a:bodyPr/>
          <a:lstStyle/>
          <a:p>
            <a:fld id="{C6FE946E-9935-4192-B2FE-951FDE4A43CF}" type="slidenum">
              <a:rPr lang="en-US" smtClean="0"/>
              <a:t>15</a:t>
            </a:fld>
            <a:endParaRPr lang="en-US" dirty="0"/>
          </a:p>
        </p:txBody>
      </p:sp>
    </p:spTree>
    <p:extLst>
      <p:ext uri="{BB962C8B-B14F-4D97-AF65-F5344CB8AC3E}">
        <p14:creationId xmlns:p14="http://schemas.microsoft.com/office/powerpoint/2010/main" val="36525370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Online</a:t>
            </a:r>
            <a:r>
              <a:rPr lang="en-US" dirty="0"/>
              <a:t> is great b/c</a:t>
            </a:r>
            <a:r>
              <a:rPr lang="en-US" baseline="0" dirty="0"/>
              <a:t> you can see</a:t>
            </a:r>
          </a:p>
          <a:p>
            <a:r>
              <a:rPr lang="en-US" baseline="0" dirty="0"/>
              <a:t>Floor plans</a:t>
            </a:r>
          </a:p>
          <a:p>
            <a:r>
              <a:rPr lang="en-US" baseline="0" dirty="0"/>
              <a:t>Photos/videos</a:t>
            </a:r>
          </a:p>
          <a:p>
            <a:r>
              <a:rPr lang="en-US" dirty="0"/>
              <a:t>Descriptions of features and condition</a:t>
            </a:r>
          </a:p>
          <a:p>
            <a:r>
              <a:rPr lang="en-US" dirty="0"/>
              <a:t>And</a:t>
            </a:r>
            <a:r>
              <a:rPr lang="en-US" baseline="0" dirty="0"/>
              <a:t> you can view a wide variety in a short period of time</a:t>
            </a:r>
          </a:p>
          <a:p>
            <a:endParaRPr lang="en-US" baseline="0" dirty="0"/>
          </a:p>
          <a:p>
            <a:r>
              <a:rPr lang="en-US" baseline="0" dirty="0"/>
              <a:t>www.realitor.com is a great place to start</a:t>
            </a:r>
          </a:p>
          <a:p>
            <a:endParaRPr lang="en-US" baseline="0" dirty="0"/>
          </a:p>
          <a:p>
            <a:r>
              <a:rPr lang="en-US" b="1" baseline="0" dirty="0"/>
              <a:t>Real estate agent</a:t>
            </a:r>
          </a:p>
          <a:p>
            <a:r>
              <a:rPr lang="en-US" dirty="0"/>
              <a:t>Will help make suggestions for you and show you the homes</a:t>
            </a:r>
          </a:p>
          <a:p>
            <a:r>
              <a:rPr lang="en-US" dirty="0"/>
              <a:t>More individualized</a:t>
            </a:r>
            <a:r>
              <a:rPr lang="en-US" baseline="0" dirty="0"/>
              <a:t> experience, but may limit options </a:t>
            </a:r>
          </a:p>
          <a:p>
            <a:endParaRPr lang="en-US" baseline="0" dirty="0"/>
          </a:p>
          <a:p>
            <a:r>
              <a:rPr lang="en-US" baseline="0" dirty="0"/>
              <a:t>Freakonomics video- pertains to selling a home, but helps demonstrate that their interests don’t always align with the buyer or seller</a:t>
            </a:r>
          </a:p>
          <a:p>
            <a:endParaRPr lang="en-US" baseline="0" dirty="0"/>
          </a:p>
          <a:p>
            <a:r>
              <a:rPr lang="en-US" b="1" baseline="0" dirty="0"/>
              <a:t>Tip1: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a:t>about the property history, upgrades or issues. Ask tough questions,</a:t>
            </a:r>
            <a:r>
              <a:rPr lang="en-US" baseline="0" dirty="0"/>
              <a:t> bring a notebook with the questions already written down. Do not be afraid to ask any question.</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1" indent="0" algn="l" defTabSz="914400" rtl="0" eaLnBrk="1" fontAlgn="auto" latinLnBrk="0" hangingPunct="1">
              <a:lnSpc>
                <a:spcPct val="100000"/>
              </a:lnSpc>
              <a:spcBef>
                <a:spcPts val="0"/>
              </a:spcBef>
              <a:spcAft>
                <a:spcPts val="0"/>
              </a:spcAft>
              <a:buClrTx/>
              <a:buSzTx/>
              <a:buFontTx/>
              <a:buNone/>
              <a:tabLst/>
              <a:defRPr/>
            </a:pPr>
            <a:r>
              <a:rPr lang="en-US" b="1" baseline="0" dirty="0"/>
              <a:t>Tip 2: </a:t>
            </a:r>
            <a:r>
              <a:rPr lang="en-US" baseline="0" dirty="0"/>
              <a:t>Spend a few hours outside of the home. Listen for noises, who are your neighbors, what types of activities are going on in the neighborhood. Be observant, b/c you will be spending lots of time there in the future. Observe day and night.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1" indent="0" algn="l" defTabSz="914400" rtl="0" eaLnBrk="1" fontAlgn="auto" latinLnBrk="0" hangingPunct="1">
              <a:lnSpc>
                <a:spcPct val="100000"/>
              </a:lnSpc>
              <a:spcBef>
                <a:spcPts val="0"/>
              </a:spcBef>
              <a:spcAft>
                <a:spcPts val="0"/>
              </a:spcAft>
              <a:buClrTx/>
              <a:buSzTx/>
              <a:buFontTx/>
              <a:buNone/>
              <a:tabLst/>
              <a:defRPr/>
            </a:pPr>
            <a:r>
              <a:rPr lang="en-US" b="1" dirty="0"/>
              <a:t>Tip 3: </a:t>
            </a:r>
            <a:r>
              <a:rPr lang="en-US" dirty="0"/>
              <a:t>Place</a:t>
            </a:r>
            <a:r>
              <a:rPr lang="en-US" baseline="0" dirty="0"/>
              <a:t> the ball on counter tops, make sure the house is constructed correctly. If the ball rolls, the counter if off alignment. This is a bad omen for a house, and may make a negotiating point if it gets to that stage,. </a:t>
            </a:r>
            <a:endParaRPr lang="en-US" dirty="0"/>
          </a:p>
          <a:p>
            <a:endParaRPr lang="en-US" dirty="0"/>
          </a:p>
        </p:txBody>
      </p:sp>
      <p:sp>
        <p:nvSpPr>
          <p:cNvPr id="4" name="Slide Number Placeholder 3"/>
          <p:cNvSpPr>
            <a:spLocks noGrp="1"/>
          </p:cNvSpPr>
          <p:nvPr>
            <p:ph type="sldNum" sz="quarter" idx="10"/>
          </p:nvPr>
        </p:nvSpPr>
        <p:spPr/>
        <p:txBody>
          <a:bodyPr/>
          <a:lstStyle/>
          <a:p>
            <a:fld id="{C6FE946E-9935-4192-B2FE-951FDE4A43CF}" type="slidenum">
              <a:rPr lang="en-US" smtClean="0"/>
              <a:t>16</a:t>
            </a:fld>
            <a:endParaRPr lang="en-US" dirty="0"/>
          </a:p>
        </p:txBody>
      </p:sp>
    </p:spTree>
    <p:extLst>
      <p:ext uri="{BB962C8B-B14F-4D97-AF65-F5344CB8AC3E}">
        <p14:creationId xmlns:p14="http://schemas.microsoft.com/office/powerpoint/2010/main" val="39264116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b="1" dirty="0"/>
              <a:t>Negotiate a price with the seller</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a:t>-the price</a:t>
            </a:r>
            <a:r>
              <a:rPr lang="en-US" baseline="0" dirty="0"/>
              <a:t> is always negotiate, and the seller often is willing to bring the price down. Make a fair offer, within you price range</a:t>
            </a:r>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a:t>-consider the cost of needed home repairs/upgrades with offer. Bring these up to the seller, this may make a difference with their willingness to negotiate.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a:t>-make and offer, and respond to a counter offer. Typically, sellers will make at least one counter offer.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1" indent="0" algn="l" defTabSz="914400" rtl="0" eaLnBrk="1" fontAlgn="auto" latinLnBrk="0" hangingPunct="1">
              <a:lnSpc>
                <a:spcPct val="100000"/>
              </a:lnSpc>
              <a:spcBef>
                <a:spcPts val="0"/>
              </a:spcBef>
              <a:spcAft>
                <a:spcPts val="0"/>
              </a:spcAft>
              <a:buClrTx/>
              <a:buSzTx/>
              <a:buFontTx/>
              <a:buNone/>
              <a:tabLst/>
              <a:defRPr/>
            </a:pPr>
            <a:r>
              <a:rPr lang="en-US" b="1" dirty="0"/>
              <a:t>earnest money </a:t>
            </a:r>
            <a:r>
              <a:rPr lang="en-US" dirty="0"/>
              <a:t>to seller when making an offer</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a:t>-this is 1-2% of home value. It</a:t>
            </a:r>
            <a:r>
              <a:rPr lang="en-US" baseline="0" dirty="0"/>
              <a:t> shows that you are serious about purchase. If deal falls through, the money is returned.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a:t>-this should be protected in a contingency clause in the purchase contract </a:t>
            </a:r>
            <a:endParaRPr lang="en-US" dirty="0"/>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1" indent="0" algn="l" defTabSz="914400" rtl="0" eaLnBrk="1" fontAlgn="auto" latinLnBrk="0" hangingPunct="1">
              <a:lnSpc>
                <a:spcPct val="100000"/>
              </a:lnSpc>
              <a:spcBef>
                <a:spcPts val="0"/>
              </a:spcBef>
              <a:spcAft>
                <a:spcPts val="0"/>
              </a:spcAft>
              <a:buClrTx/>
              <a:buSzTx/>
              <a:buFontTx/>
              <a:buNone/>
              <a:tabLst/>
              <a:defRPr/>
            </a:pPr>
            <a:r>
              <a:rPr lang="en-US" b="1" dirty="0"/>
              <a:t>Have a lawyer go over the contract with you</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a:t>-this service is typically $500, and is worth the money</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a:t>-it</a:t>
            </a:r>
            <a:r>
              <a:rPr lang="en-US" baseline="0" dirty="0"/>
              <a:t> protects you from getting into a contract, with unfavorable clauses or contingencies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1" indent="0" algn="l" defTabSz="914400" rtl="0" eaLnBrk="1" fontAlgn="auto" latinLnBrk="0" hangingPunct="1">
              <a:lnSpc>
                <a:spcPct val="100000"/>
              </a:lnSpc>
              <a:spcBef>
                <a:spcPts val="0"/>
              </a:spcBef>
              <a:spcAft>
                <a:spcPts val="0"/>
              </a:spcAft>
              <a:buClrTx/>
              <a:buSzTx/>
              <a:buFontTx/>
              <a:buNone/>
              <a:tabLst/>
              <a:defRPr/>
            </a:pPr>
            <a:r>
              <a:rPr lang="en-US" b="1" baseline="0" dirty="0"/>
              <a:t>Home inspector-</a:t>
            </a:r>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a:t>This person should be hired by you, and can inspect the home to insure there are no hidden problems. This can help you decide whether the home is worthy investment for the price. </a:t>
            </a:r>
            <a:endParaRPr lang="en-US" dirty="0"/>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6FE946E-9935-4192-B2FE-951FDE4A43CF}" type="slidenum">
              <a:rPr lang="en-US" smtClean="0"/>
              <a:t>17</a:t>
            </a:fld>
            <a:endParaRPr lang="en-US" dirty="0"/>
          </a:p>
        </p:txBody>
      </p:sp>
    </p:spTree>
    <p:extLst>
      <p:ext uri="{BB962C8B-B14F-4D97-AF65-F5344CB8AC3E}">
        <p14:creationId xmlns:p14="http://schemas.microsoft.com/office/powerpoint/2010/main" val="3782246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Mortgage lock-in</a:t>
            </a:r>
          </a:p>
          <a:p>
            <a:r>
              <a:rPr lang="en-US" dirty="0"/>
              <a:t>-a small fee can guarantee your interest rate</a:t>
            </a:r>
            <a:r>
              <a:rPr lang="en-US" baseline="0" dirty="0"/>
              <a:t> does not go up for a short period of time (normally 60 days). Use this while you wait for the property to close. </a:t>
            </a:r>
          </a:p>
          <a:p>
            <a:endParaRPr lang="en-US" baseline="0" dirty="0"/>
          </a:p>
        </p:txBody>
      </p:sp>
      <p:sp>
        <p:nvSpPr>
          <p:cNvPr id="4" name="Slide Number Placeholder 3"/>
          <p:cNvSpPr>
            <a:spLocks noGrp="1"/>
          </p:cNvSpPr>
          <p:nvPr>
            <p:ph type="sldNum" sz="quarter" idx="10"/>
          </p:nvPr>
        </p:nvSpPr>
        <p:spPr/>
        <p:txBody>
          <a:bodyPr/>
          <a:lstStyle/>
          <a:p>
            <a:fld id="{C6FE946E-9935-4192-B2FE-951FDE4A43CF}" type="slidenum">
              <a:rPr lang="en-US" smtClean="0"/>
              <a:t>18</a:t>
            </a:fld>
            <a:endParaRPr lang="en-US" dirty="0"/>
          </a:p>
        </p:txBody>
      </p:sp>
    </p:spTree>
    <p:extLst>
      <p:ext uri="{BB962C8B-B14F-4D97-AF65-F5344CB8AC3E}">
        <p14:creationId xmlns:p14="http://schemas.microsoft.com/office/powerpoint/2010/main" val="35197637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Uniform settlement agreement-</a:t>
            </a:r>
            <a:r>
              <a:rPr lang="en-US" baseline="0" dirty="0"/>
              <a:t> lists all of the key costs and fees to be paid at closing. </a:t>
            </a:r>
          </a:p>
          <a:p>
            <a:endParaRPr lang="en-US" baseline="0" dirty="0"/>
          </a:p>
          <a:p>
            <a:r>
              <a:rPr lang="en-US" baseline="0" dirty="0"/>
              <a:t>The papers are usually singed at the lending office on the closing date. The buyer, seller and their chosen representatives are present. </a:t>
            </a:r>
            <a:endParaRPr lang="en-US" dirty="0"/>
          </a:p>
        </p:txBody>
      </p:sp>
      <p:sp>
        <p:nvSpPr>
          <p:cNvPr id="4" name="Slide Number Placeholder 3"/>
          <p:cNvSpPr>
            <a:spLocks noGrp="1"/>
          </p:cNvSpPr>
          <p:nvPr>
            <p:ph type="sldNum" sz="quarter" idx="10"/>
          </p:nvPr>
        </p:nvSpPr>
        <p:spPr/>
        <p:txBody>
          <a:bodyPr/>
          <a:lstStyle/>
          <a:p>
            <a:fld id="{C6FE946E-9935-4192-B2FE-951FDE4A43CF}" type="slidenum">
              <a:rPr lang="en-US" smtClean="0"/>
              <a:t>19</a:t>
            </a:fld>
            <a:endParaRPr lang="en-US" dirty="0"/>
          </a:p>
        </p:txBody>
      </p:sp>
    </p:spTree>
    <p:extLst>
      <p:ext uri="{BB962C8B-B14F-4D97-AF65-F5344CB8AC3E}">
        <p14:creationId xmlns:p14="http://schemas.microsoft.com/office/powerpoint/2010/main" val="3650355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FE946E-9935-4192-B2FE-951FDE4A43CF}" type="slidenum">
              <a:rPr lang="en-US" smtClean="0"/>
              <a:t>2</a:t>
            </a:fld>
            <a:endParaRPr lang="en-US" dirty="0"/>
          </a:p>
        </p:txBody>
      </p:sp>
    </p:spTree>
    <p:extLst>
      <p:ext uri="{BB962C8B-B14F-4D97-AF65-F5344CB8AC3E}">
        <p14:creationId xmlns:p14="http://schemas.microsoft.com/office/powerpoint/2010/main" val="8205176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FE946E-9935-4192-B2FE-951FDE4A43CF}" type="slidenum">
              <a:rPr lang="en-US" smtClean="0"/>
              <a:t>20</a:t>
            </a:fld>
            <a:endParaRPr lang="en-US" dirty="0"/>
          </a:p>
        </p:txBody>
      </p:sp>
    </p:spTree>
    <p:extLst>
      <p:ext uri="{BB962C8B-B14F-4D97-AF65-F5344CB8AC3E}">
        <p14:creationId xmlns:p14="http://schemas.microsoft.com/office/powerpoint/2010/main" val="3969708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FE946E-9935-4192-B2FE-951FDE4A43CF}" type="slidenum">
              <a:rPr lang="en-US" smtClean="0"/>
              <a:t>3</a:t>
            </a:fld>
            <a:endParaRPr lang="en-US" dirty="0"/>
          </a:p>
        </p:txBody>
      </p:sp>
    </p:spTree>
    <p:extLst>
      <p:ext uri="{BB962C8B-B14F-4D97-AF65-F5344CB8AC3E}">
        <p14:creationId xmlns:p14="http://schemas.microsoft.com/office/powerpoint/2010/main" val="36391351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People choose to rent or buy a home for many different reasons based upon their situation. There are many aspects to consider: </a:t>
            </a:r>
          </a:p>
          <a:p>
            <a:endParaRPr lang="en-US" sz="1200" kern="1200" dirty="0">
              <a:solidFill>
                <a:schemeClr val="tx1"/>
              </a:solidFill>
              <a:effectLst/>
              <a:latin typeface="+mn-lt"/>
              <a:ea typeface="+mn-ea"/>
              <a:cs typeface="+mn-cs"/>
            </a:endParaRPr>
          </a:p>
          <a:p>
            <a:r>
              <a:rPr lang="en-US" b="1" dirty="0"/>
              <a:t>Personal and financial goals</a:t>
            </a:r>
          </a:p>
          <a:p>
            <a:r>
              <a:rPr lang="en-US" b="1" dirty="0"/>
              <a:t>-</a:t>
            </a:r>
            <a:r>
              <a:rPr lang="en-US" b="0" dirty="0"/>
              <a:t>peopl</a:t>
            </a:r>
            <a:r>
              <a:rPr lang="en-US" b="0" baseline="0" dirty="0"/>
              <a:t>e want to achieve financial goals. Housing decisions play a big factor with that. </a:t>
            </a:r>
            <a:endParaRPr lang="en-US" b="1" dirty="0"/>
          </a:p>
          <a:p>
            <a:r>
              <a:rPr lang="en-US" b="1" dirty="0"/>
              <a:t>Financial resources and readiness</a:t>
            </a:r>
          </a:p>
          <a:p>
            <a:r>
              <a:rPr lang="en-US" b="0" dirty="0"/>
              <a:t>-Are you financially secure?</a:t>
            </a:r>
            <a:r>
              <a:rPr lang="en-US" b="0" baseline="0" dirty="0"/>
              <a:t> </a:t>
            </a:r>
            <a:r>
              <a:rPr lang="en-US" b="0" dirty="0"/>
              <a:t>do</a:t>
            </a:r>
            <a:r>
              <a:rPr lang="en-US" b="0" baseline="0" dirty="0"/>
              <a:t> you have money saved for a down payment?</a:t>
            </a:r>
          </a:p>
          <a:p>
            <a:r>
              <a:rPr lang="en-US" b="1" dirty="0"/>
              <a:t>Credit history</a:t>
            </a:r>
          </a:p>
          <a:p>
            <a:r>
              <a:rPr lang="en-US" b="1" dirty="0"/>
              <a:t>-</a:t>
            </a:r>
            <a:r>
              <a:rPr lang="en-US" b="0" dirty="0"/>
              <a:t>your credit history will dictate which properties you can afford, for both renting or buying</a:t>
            </a:r>
            <a:endParaRPr lang="en-US" b="1" dirty="0"/>
          </a:p>
          <a:p>
            <a:r>
              <a:rPr lang="en-US" b="1" dirty="0"/>
              <a:t>Real estate prices</a:t>
            </a:r>
          </a:p>
          <a:p>
            <a:r>
              <a:rPr lang="en-US" dirty="0"/>
              <a:t>-Are</a:t>
            </a:r>
            <a:r>
              <a:rPr lang="en-US" baseline="0" dirty="0"/>
              <a:t> home prices low right now. You should always consider the housing market before deciding to rent or buy</a:t>
            </a:r>
            <a:endParaRPr lang="en-US" dirty="0"/>
          </a:p>
          <a:p>
            <a:r>
              <a:rPr lang="en-US" b="1" dirty="0"/>
              <a:t>Location preference</a:t>
            </a:r>
          </a:p>
          <a:p>
            <a:r>
              <a:rPr lang="en-US" dirty="0"/>
              <a:t>-sometimes the location dictates whether</a:t>
            </a:r>
            <a:r>
              <a:rPr lang="en-US" baseline="0" dirty="0"/>
              <a:t> you rent or buy – ex: in a big city, or near the beech can be difficult to find property to buy</a:t>
            </a:r>
            <a:endParaRPr lang="en-US" dirty="0"/>
          </a:p>
          <a:p>
            <a:r>
              <a:rPr lang="en-US" b="1" dirty="0"/>
              <a:t>Expected length of stay in a particular place </a:t>
            </a:r>
          </a:p>
          <a:p>
            <a:r>
              <a:rPr lang="en-US" b="1" dirty="0"/>
              <a:t>-</a:t>
            </a:r>
            <a:r>
              <a:rPr lang="en-US" b="0" dirty="0"/>
              <a:t>if you are</a:t>
            </a:r>
            <a:r>
              <a:rPr lang="en-US" b="0" baseline="0" dirty="0"/>
              <a:t> uncertain how long you will live in a certain area, this may dictate whether to buy or not</a:t>
            </a:r>
            <a:endParaRPr lang="en-US" b="1" dirty="0"/>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6FE946E-9935-4192-B2FE-951FDE4A43CF}" type="slidenum">
              <a:rPr lang="en-US" smtClean="0"/>
              <a:t>4</a:t>
            </a:fld>
            <a:endParaRPr lang="en-US" dirty="0"/>
          </a:p>
        </p:txBody>
      </p:sp>
    </p:spTree>
    <p:extLst>
      <p:ext uri="{BB962C8B-B14F-4D97-AF65-F5344CB8AC3E}">
        <p14:creationId xmlns:p14="http://schemas.microsoft.com/office/powerpoint/2010/main" val="42908371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Renting</a:t>
            </a:r>
            <a:r>
              <a:rPr lang="en-US" dirty="0"/>
              <a:t> is the cost of using someone else's property </a:t>
            </a:r>
          </a:p>
          <a:p>
            <a:pPr lvl="1"/>
            <a:r>
              <a:rPr lang="en-US" dirty="0"/>
              <a:t>Rent is usually paid monthly by the tenant to the landlord or property manager</a:t>
            </a:r>
          </a:p>
          <a:p>
            <a:r>
              <a:rPr lang="en-US" b="1" dirty="0"/>
              <a:t>Security Deposit- </a:t>
            </a:r>
            <a:r>
              <a:rPr lang="en-US" dirty="0"/>
              <a:t>is an advance payment to cover anything beyond normal wear and tear on the unit. </a:t>
            </a:r>
          </a:p>
          <a:p>
            <a:r>
              <a:rPr lang="en-US" sz="1200" kern="1200" dirty="0">
                <a:solidFill>
                  <a:schemeClr val="tx1"/>
                </a:solidFill>
                <a:effectLst/>
                <a:latin typeface="+mn-lt"/>
                <a:ea typeface="+mn-ea"/>
                <a:cs typeface="+mn-cs"/>
              </a:rPr>
              <a:t>          This deposit may be returned to the tenant when the unit is left in good condition.</a:t>
            </a:r>
          </a:p>
          <a:p>
            <a:r>
              <a:rPr lang="en-US" b="1" dirty="0"/>
              <a:t>Lease-</a:t>
            </a:r>
            <a:r>
              <a:rPr lang="en-US" dirty="0"/>
              <a:t> a legal contract between the tenant and the landlord </a:t>
            </a:r>
          </a:p>
          <a:p>
            <a:r>
              <a:rPr lang="en-US" dirty="0"/>
              <a:t>	-specifies the responsibilities and rights of both parties</a:t>
            </a:r>
          </a:p>
          <a:p>
            <a:endParaRPr lang="en-US" dirty="0"/>
          </a:p>
          <a:p>
            <a:endParaRPr lang="en-US" dirty="0"/>
          </a:p>
        </p:txBody>
      </p:sp>
      <p:sp>
        <p:nvSpPr>
          <p:cNvPr id="4" name="Slide Number Placeholder 3"/>
          <p:cNvSpPr>
            <a:spLocks noGrp="1"/>
          </p:cNvSpPr>
          <p:nvPr>
            <p:ph type="sldNum" sz="quarter" idx="10"/>
          </p:nvPr>
        </p:nvSpPr>
        <p:spPr/>
        <p:txBody>
          <a:bodyPr/>
          <a:lstStyle/>
          <a:p>
            <a:fld id="{C6FE946E-9935-4192-B2FE-951FDE4A43CF}" type="slidenum">
              <a:rPr lang="en-US" smtClean="0"/>
              <a:t>5</a:t>
            </a:fld>
            <a:endParaRPr lang="en-US" dirty="0"/>
          </a:p>
        </p:txBody>
      </p:sp>
    </p:spTree>
    <p:extLst>
      <p:ext uri="{BB962C8B-B14F-4D97-AF65-F5344CB8AC3E}">
        <p14:creationId xmlns:p14="http://schemas.microsoft.com/office/powerpoint/2010/main" val="26462806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t>Home ownership </a:t>
            </a:r>
            <a:r>
              <a:rPr lang="en-US" dirty="0"/>
              <a:t>means the buyer has purchased a housing unit as property.</a:t>
            </a:r>
          </a:p>
          <a:p>
            <a:r>
              <a:rPr lang="en-US" dirty="0"/>
              <a:t>	some</a:t>
            </a:r>
            <a:r>
              <a:rPr lang="en-US" baseline="0" dirty="0"/>
              <a:t> consider home ownership as the “American dream”</a:t>
            </a:r>
          </a:p>
          <a:p>
            <a:r>
              <a:rPr lang="en-US" baseline="0" dirty="0"/>
              <a:t>	2 out of 3 American families own their homes, or 63 million households</a:t>
            </a:r>
          </a:p>
          <a:p>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a:t>mortgage loan</a:t>
            </a:r>
            <a:r>
              <a:rPr lang="en-US" dirty="0"/>
              <a:t>,-</a:t>
            </a:r>
            <a:r>
              <a:rPr lang="en-US" baseline="0" dirty="0"/>
              <a:t> when your home is collateral on the loan </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a:t>down payment-</a:t>
            </a:r>
            <a:r>
              <a:rPr lang="en-US" b="1" baseline="0" dirty="0"/>
              <a:t> </a:t>
            </a:r>
            <a:r>
              <a:rPr lang="en-US" b="0" baseline="0" dirty="0"/>
              <a:t>the amount paid upfront without a loan (typically 5% - 20% of home value)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dirty="0"/>
          </a:p>
          <a:p>
            <a:endParaRPr lang="en-US" dirty="0"/>
          </a:p>
        </p:txBody>
      </p:sp>
      <p:sp>
        <p:nvSpPr>
          <p:cNvPr id="4" name="Slide Number Placeholder 3"/>
          <p:cNvSpPr>
            <a:spLocks noGrp="1"/>
          </p:cNvSpPr>
          <p:nvPr>
            <p:ph type="sldNum" sz="quarter" idx="10"/>
          </p:nvPr>
        </p:nvSpPr>
        <p:spPr/>
        <p:txBody>
          <a:bodyPr/>
          <a:lstStyle/>
          <a:p>
            <a:fld id="{C6FE946E-9935-4192-B2FE-951FDE4A43CF}" type="slidenum">
              <a:rPr lang="en-US" smtClean="0"/>
              <a:t>6</a:t>
            </a:fld>
            <a:endParaRPr lang="en-US" dirty="0"/>
          </a:p>
        </p:txBody>
      </p:sp>
    </p:spTree>
    <p:extLst>
      <p:ext uri="{BB962C8B-B14F-4D97-AF65-F5344CB8AC3E}">
        <p14:creationId xmlns:p14="http://schemas.microsoft.com/office/powerpoint/2010/main" val="15709834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more</a:t>
            </a:r>
            <a:r>
              <a:rPr lang="en-US" baseline="0" dirty="0"/>
              <a:t> overall responsibility with owning a home. </a:t>
            </a:r>
          </a:p>
          <a:p>
            <a:endParaRPr lang="en-US" baseline="0" dirty="0"/>
          </a:p>
          <a:p>
            <a:r>
              <a:rPr lang="en-US" baseline="0" dirty="0"/>
              <a:t>When determining whether to buy or rent, it is important to consider the individual coats of each expense. </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C6FE946E-9935-4192-B2FE-951FDE4A43CF}" type="slidenum">
              <a:rPr lang="en-US" smtClean="0"/>
              <a:t>7</a:t>
            </a:fld>
            <a:endParaRPr lang="en-US" dirty="0"/>
          </a:p>
        </p:txBody>
      </p:sp>
    </p:spTree>
    <p:extLst>
      <p:ext uri="{BB962C8B-B14F-4D97-AF65-F5344CB8AC3E}">
        <p14:creationId xmlns:p14="http://schemas.microsoft.com/office/powerpoint/2010/main" val="1127506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Who pays more, renters or buyers?</a:t>
            </a:r>
          </a:p>
          <a:p>
            <a:pPr lvl="1"/>
            <a:r>
              <a:rPr lang="en-US" dirty="0"/>
              <a:t>Short-term (1-5 years) – typically buyers pay more</a:t>
            </a:r>
          </a:p>
          <a:p>
            <a:pPr lvl="1"/>
            <a:r>
              <a:rPr lang="en-US" dirty="0"/>
              <a:t>Long-term (5-30 years) – typically renters pay more</a:t>
            </a:r>
          </a:p>
          <a:p>
            <a:pPr marL="274320" lvl="1" indent="0">
              <a:buNone/>
            </a:pPr>
            <a:endParaRPr lang="en-US" dirty="0"/>
          </a:p>
          <a:p>
            <a:r>
              <a:rPr lang="en-US" dirty="0"/>
              <a:t>So which is typically a better</a:t>
            </a:r>
            <a:r>
              <a:rPr lang="en-US" baseline="0" dirty="0"/>
              <a:t> financial decision?</a:t>
            </a:r>
          </a:p>
          <a:p>
            <a:r>
              <a:rPr lang="en-US" baseline="0" dirty="0"/>
              <a:t>In the long-run, it is less expensive to purchase a home</a:t>
            </a:r>
          </a:p>
          <a:p>
            <a:endParaRPr lang="en-US" baseline="0" dirty="0"/>
          </a:p>
          <a:p>
            <a:r>
              <a:rPr lang="en-US" dirty="0"/>
              <a:t>Realitor.com</a:t>
            </a:r>
          </a:p>
          <a:p>
            <a:r>
              <a:rPr lang="en-US" dirty="0"/>
              <a:t>Use rent vs. buy calculator</a:t>
            </a:r>
          </a:p>
          <a:p>
            <a:r>
              <a:rPr lang="en-US" dirty="0"/>
              <a:t>-68107</a:t>
            </a:r>
            <a:r>
              <a:rPr lang="en-US" baseline="0" dirty="0"/>
              <a:t> area code</a:t>
            </a:r>
          </a:p>
          <a:p>
            <a:r>
              <a:rPr lang="en-US" baseline="0" dirty="0"/>
              <a:t>-$70k vs 600 rent</a:t>
            </a:r>
          </a:p>
          <a:p>
            <a:r>
              <a:rPr lang="en-US" baseline="0" dirty="0"/>
              <a:t>-make a 0% down payment (advanced options)</a:t>
            </a:r>
          </a:p>
          <a:p>
            <a:r>
              <a:rPr lang="en-US" baseline="0" dirty="0"/>
              <a:t>-----make sure to explain gap between funding</a:t>
            </a:r>
            <a:endParaRPr lang="en-US" dirty="0"/>
          </a:p>
          <a:p>
            <a:endParaRPr lang="en-US" dirty="0"/>
          </a:p>
        </p:txBody>
      </p:sp>
      <p:sp>
        <p:nvSpPr>
          <p:cNvPr id="4" name="Slide Number Placeholder 3"/>
          <p:cNvSpPr>
            <a:spLocks noGrp="1"/>
          </p:cNvSpPr>
          <p:nvPr>
            <p:ph type="sldNum" sz="quarter" idx="10"/>
          </p:nvPr>
        </p:nvSpPr>
        <p:spPr/>
        <p:txBody>
          <a:bodyPr/>
          <a:lstStyle/>
          <a:p>
            <a:fld id="{C6FE946E-9935-4192-B2FE-951FDE4A43CF}" type="slidenum">
              <a:rPr lang="en-US" smtClean="0"/>
              <a:t>8</a:t>
            </a:fld>
            <a:endParaRPr lang="en-US" dirty="0"/>
          </a:p>
        </p:txBody>
      </p:sp>
    </p:spTree>
    <p:extLst>
      <p:ext uri="{BB962C8B-B14F-4D97-AF65-F5344CB8AC3E}">
        <p14:creationId xmlns:p14="http://schemas.microsoft.com/office/powerpoint/2010/main" val="25891939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FE946E-9935-4192-B2FE-951FDE4A43CF}" type="slidenum">
              <a:rPr lang="en-US" smtClean="0"/>
              <a:t>9</a:t>
            </a:fld>
            <a:endParaRPr lang="en-US" dirty="0"/>
          </a:p>
        </p:txBody>
      </p:sp>
    </p:spTree>
    <p:extLst>
      <p:ext uri="{BB962C8B-B14F-4D97-AF65-F5344CB8AC3E}">
        <p14:creationId xmlns:p14="http://schemas.microsoft.com/office/powerpoint/2010/main" val="3233339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A2AA5BC-545F-4DC9-9C4A-9DB6BC995329}" type="datetimeFigureOut">
              <a:rPr lang="en-US" smtClean="0"/>
              <a:t>5/13/2018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CC15D0-B01B-49AD-AE3A-8F140EA47465}" type="slidenum">
              <a:rPr lang="en-US" smtClean="0"/>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2AA5BC-545F-4DC9-9C4A-9DB6BC995329}" type="datetimeFigureOut">
              <a:rPr lang="en-US" smtClean="0"/>
              <a:t>5/13/2018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CC15D0-B01B-49AD-AE3A-8F140EA4746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2AA5BC-545F-4DC9-9C4A-9DB6BC995329}" type="datetimeFigureOut">
              <a:rPr lang="en-US" smtClean="0"/>
              <a:t>5/13/2018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CC15D0-B01B-49AD-AE3A-8F140EA4746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2AA5BC-545F-4DC9-9C4A-9DB6BC995329}" type="datetimeFigureOut">
              <a:rPr lang="en-US" smtClean="0"/>
              <a:t>5/13/2018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CC15D0-B01B-49AD-AE3A-8F140EA4746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2AA5BC-545F-4DC9-9C4A-9DB6BC995329}" type="datetimeFigureOut">
              <a:rPr lang="en-US" smtClean="0"/>
              <a:t>5/13/2018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CC15D0-B01B-49AD-AE3A-8F140EA47465}" type="slidenum">
              <a:rPr lang="en-US" smtClean="0"/>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A2AA5BC-545F-4DC9-9C4A-9DB6BC995329}" type="datetimeFigureOut">
              <a:rPr lang="en-US" smtClean="0"/>
              <a:t>5/13/2018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CC15D0-B01B-49AD-AE3A-8F140EA47465}"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A2AA5BC-545F-4DC9-9C4A-9DB6BC995329}" type="datetimeFigureOut">
              <a:rPr lang="en-US" smtClean="0"/>
              <a:t>5/13/2018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5CC15D0-B01B-49AD-AE3A-8F140EA47465}" type="slidenum">
              <a:rPr lang="en-US" smtClean="0"/>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A2AA5BC-545F-4DC9-9C4A-9DB6BC995329}" type="datetimeFigureOut">
              <a:rPr lang="en-US" smtClean="0"/>
              <a:t>5/13/2018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5CC15D0-B01B-49AD-AE3A-8F140EA4746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2AA5BC-545F-4DC9-9C4A-9DB6BC995329}" type="datetimeFigureOut">
              <a:rPr lang="en-US" smtClean="0"/>
              <a:t>5/13/2018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5CC15D0-B01B-49AD-AE3A-8F140EA4746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2AA5BC-545F-4DC9-9C4A-9DB6BC995329}" type="datetimeFigureOut">
              <a:rPr lang="en-US" smtClean="0"/>
              <a:t>5/13/2018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CC15D0-B01B-49AD-AE3A-8F140EA47465}" type="slidenum">
              <a:rPr lang="en-US" smtClean="0"/>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2AA5BC-545F-4DC9-9C4A-9DB6BC995329}" type="datetimeFigureOut">
              <a:rPr lang="en-US" smtClean="0"/>
              <a:t>5/13/2018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CC15D0-B01B-49AD-AE3A-8F140EA4746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A2AA5BC-545F-4DC9-9C4A-9DB6BC995329}" type="datetimeFigureOut">
              <a:rPr lang="en-US" smtClean="0"/>
              <a:t>5/13/2018</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65CC15D0-B01B-49AD-AE3A-8F140EA47465}"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realtor.com/mortgage/tools/affordability-calculator/?source=web#iid=finance:nav_menu:afford_calculator"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research.stlouisfed.org/fred2/graph/?g=NUh"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www.jparsons.net/housingbubble/"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annualcreditreport.com/index.action"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research.stlouisfed.org/fred2/graph/?g=NUh"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myfico.com/myfico/creditcentral/loanrates.asp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17jO_w6f8Ck"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realtor.com/mortgage/tools/rent-or-buy-calculator/?source=web"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Housing: </a:t>
            </a:r>
            <a:br>
              <a:rPr lang="en-US" dirty="0"/>
            </a:br>
            <a:r>
              <a:rPr lang="en-US" dirty="0"/>
              <a:t>To buy or rent?</a:t>
            </a:r>
          </a:p>
        </p:txBody>
      </p:sp>
      <p:sp>
        <p:nvSpPr>
          <p:cNvPr id="4" name="Subtitle 3"/>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713713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Rent vs. Buy</a:t>
            </a:r>
            <a:r>
              <a:rPr lang="en-US" sz="1000" dirty="0"/>
              <a:t> –slide3</a:t>
            </a:r>
            <a:endParaRPr lang="en-US" dirty="0"/>
          </a:p>
        </p:txBody>
      </p:sp>
      <p:sp>
        <p:nvSpPr>
          <p:cNvPr id="3" name="Content Placeholder 2"/>
          <p:cNvSpPr>
            <a:spLocks noGrp="1"/>
          </p:cNvSpPr>
          <p:nvPr>
            <p:ph idx="1"/>
          </p:nvPr>
        </p:nvSpPr>
        <p:spPr/>
        <p:txBody>
          <a:bodyPr/>
          <a:lstStyle/>
          <a:p>
            <a:r>
              <a:rPr lang="en-US" dirty="0"/>
              <a:t>Who is ideal for renting a home?</a:t>
            </a:r>
          </a:p>
          <a:p>
            <a:pPr lvl="1"/>
            <a:r>
              <a:rPr lang="en-US" dirty="0"/>
              <a:t>Traditional College Student</a:t>
            </a:r>
          </a:p>
          <a:p>
            <a:pPr lvl="1"/>
            <a:r>
              <a:rPr lang="en-US" dirty="0"/>
              <a:t>Someone with an uncertain future (desired new location, unstable/unsecured employment)</a:t>
            </a:r>
          </a:p>
          <a:p>
            <a:pPr lvl="1"/>
            <a:r>
              <a:rPr lang="en-US" dirty="0"/>
              <a:t>Someone who wants minimal responsibilities </a:t>
            </a:r>
          </a:p>
          <a:p>
            <a:r>
              <a:rPr lang="en-US" dirty="0"/>
              <a:t>Who is ideal for home buying?</a:t>
            </a:r>
          </a:p>
          <a:p>
            <a:pPr lvl="1"/>
            <a:r>
              <a:rPr lang="en-US" dirty="0"/>
              <a:t>A person with stable income and a long employment history</a:t>
            </a:r>
          </a:p>
          <a:p>
            <a:pPr lvl="1"/>
            <a:r>
              <a:rPr lang="en-US" dirty="0"/>
              <a:t>Someone who is planning to stay in the same community for at least 5-8 years</a:t>
            </a:r>
          </a:p>
          <a:p>
            <a:pPr lvl="1"/>
            <a:r>
              <a:rPr lang="en-US" dirty="0"/>
              <a:t>Someone looking to invest their income</a:t>
            </a:r>
          </a:p>
        </p:txBody>
      </p:sp>
    </p:spTree>
    <p:extLst>
      <p:ext uri="{BB962C8B-B14F-4D97-AF65-F5344CB8AC3E}">
        <p14:creationId xmlns:p14="http://schemas.microsoft.com/office/powerpoint/2010/main" val="365949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 I afford to buy?</a:t>
            </a:r>
          </a:p>
        </p:txBody>
      </p:sp>
      <p:sp>
        <p:nvSpPr>
          <p:cNvPr id="3" name="Content Placeholder 2"/>
          <p:cNvSpPr>
            <a:spLocks noGrp="1"/>
          </p:cNvSpPr>
          <p:nvPr>
            <p:ph idx="1"/>
          </p:nvPr>
        </p:nvSpPr>
        <p:spPr/>
        <p:txBody>
          <a:bodyPr/>
          <a:lstStyle/>
          <a:p>
            <a:r>
              <a:rPr lang="en-US" dirty="0"/>
              <a:t>Use online tools to determine what homes you can afford, for easy and accurate calculations</a:t>
            </a:r>
          </a:p>
          <a:p>
            <a:pPr lvl="1"/>
            <a:r>
              <a:rPr lang="en-US" dirty="0"/>
              <a:t>Realtor.com</a:t>
            </a:r>
          </a:p>
          <a:p>
            <a:pPr lvl="2"/>
            <a:r>
              <a:rPr lang="en-US" dirty="0">
                <a:hlinkClick r:id="rId3"/>
              </a:rPr>
              <a:t>link to mortgage calculator on realtor.com</a:t>
            </a:r>
            <a:r>
              <a:rPr lang="en-US" dirty="0"/>
              <a:t> 	</a:t>
            </a:r>
          </a:p>
          <a:p>
            <a:pPr lvl="2"/>
            <a:endParaRPr lang="en-US" dirty="0"/>
          </a:p>
          <a:p>
            <a:pPr lvl="2"/>
            <a:endParaRPr lang="en-US" dirty="0"/>
          </a:p>
        </p:txBody>
      </p:sp>
    </p:spTree>
    <p:extLst>
      <p:ext uri="{BB962C8B-B14F-4D97-AF65-F5344CB8AC3E}">
        <p14:creationId xmlns:p14="http://schemas.microsoft.com/office/powerpoint/2010/main" val="2394904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realities of home buying</a:t>
            </a:r>
          </a:p>
        </p:txBody>
      </p:sp>
      <p:sp>
        <p:nvSpPr>
          <p:cNvPr id="3" name="Content Placeholder 2"/>
          <p:cNvSpPr>
            <a:spLocks noGrp="1"/>
          </p:cNvSpPr>
          <p:nvPr>
            <p:ph idx="1"/>
          </p:nvPr>
        </p:nvSpPr>
        <p:spPr/>
        <p:txBody>
          <a:bodyPr>
            <a:normAutofit/>
          </a:bodyPr>
          <a:lstStyle/>
          <a:p>
            <a:r>
              <a:rPr lang="en-US" dirty="0"/>
              <a:t>1. Historically low Interest rates</a:t>
            </a:r>
          </a:p>
          <a:p>
            <a:pPr lvl="1"/>
            <a:r>
              <a:rPr lang="en-US" dirty="0">
                <a:hlinkClick r:id="rId3"/>
              </a:rPr>
              <a:t>link to federal reserve website regarding interest rate history</a:t>
            </a:r>
            <a:endParaRPr lang="en-US" dirty="0"/>
          </a:p>
          <a:p>
            <a:r>
              <a:rPr lang="en-US" dirty="0"/>
              <a:t>2. A buyer’s market?</a:t>
            </a:r>
          </a:p>
          <a:p>
            <a:pPr lvl="1"/>
            <a:r>
              <a:rPr lang="en-US" dirty="0">
                <a:hlinkClick r:id="rId4"/>
              </a:rPr>
              <a:t>Link to real estate charts and graphs</a:t>
            </a:r>
            <a:endParaRPr lang="en-US" dirty="0"/>
          </a:p>
          <a:p>
            <a:r>
              <a:rPr lang="en-US" dirty="0"/>
              <a:t>3. Tougher lending standards</a:t>
            </a:r>
          </a:p>
          <a:p>
            <a:pPr marL="274320" lvl="1" indent="0">
              <a:buNone/>
            </a:pPr>
            <a:endParaRPr lang="en-US" dirty="0"/>
          </a:p>
        </p:txBody>
      </p:sp>
    </p:spTree>
    <p:extLst>
      <p:ext uri="{BB962C8B-B14F-4D97-AF65-F5344CB8AC3E}">
        <p14:creationId xmlns:p14="http://schemas.microsoft.com/office/powerpoint/2010/main" val="2772727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to buying a home</a:t>
            </a:r>
            <a:r>
              <a:rPr lang="en-US" sz="1000" dirty="0"/>
              <a:t> –slide 1</a:t>
            </a:r>
            <a:endParaRPr lang="en-US" dirty="0"/>
          </a:p>
        </p:txBody>
      </p:sp>
      <p:sp>
        <p:nvSpPr>
          <p:cNvPr id="3" name="Content Placeholder 2"/>
          <p:cNvSpPr>
            <a:spLocks noGrp="1"/>
          </p:cNvSpPr>
          <p:nvPr>
            <p:ph idx="1"/>
          </p:nvPr>
        </p:nvSpPr>
        <p:spPr/>
        <p:txBody>
          <a:bodyPr/>
          <a:lstStyle/>
          <a:p>
            <a:r>
              <a:rPr lang="en-US" dirty="0"/>
              <a:t>Step 1: Get your finances in order (6 months before)</a:t>
            </a:r>
          </a:p>
          <a:p>
            <a:r>
              <a:rPr lang="en-US" dirty="0"/>
              <a:t>Step 2: Prequalify for a mortgage (3 to 5 months before)</a:t>
            </a:r>
          </a:p>
          <a:p>
            <a:r>
              <a:rPr lang="en-US" dirty="0"/>
              <a:t>Step 3: Search for a home (2 to 4 months before)</a:t>
            </a:r>
          </a:p>
          <a:p>
            <a:r>
              <a:rPr lang="en-US" dirty="0"/>
              <a:t>Step 4: Agree to terms with a seller (2 months before)</a:t>
            </a:r>
          </a:p>
          <a:p>
            <a:r>
              <a:rPr lang="en-US" dirty="0"/>
              <a:t>Step 5: Obtain a mortgage loan (1 to 2 months before)</a:t>
            </a:r>
          </a:p>
          <a:p>
            <a:r>
              <a:rPr lang="en-US" dirty="0"/>
              <a:t>Step 6: Prepare for and attend the closing (last 4 weeks)</a:t>
            </a:r>
          </a:p>
          <a:p>
            <a:pPr marL="0" indent="0">
              <a:buNone/>
            </a:pPr>
            <a:r>
              <a:rPr lang="en-US" dirty="0"/>
              <a:t> </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080948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to buying a home </a:t>
            </a:r>
            <a:r>
              <a:rPr lang="en-US" sz="1000" dirty="0"/>
              <a:t>–slide 2</a:t>
            </a:r>
            <a:endParaRPr lang="en-US" dirty="0"/>
          </a:p>
        </p:txBody>
      </p:sp>
      <p:sp>
        <p:nvSpPr>
          <p:cNvPr id="3" name="Content Placeholder 2"/>
          <p:cNvSpPr>
            <a:spLocks noGrp="1"/>
          </p:cNvSpPr>
          <p:nvPr>
            <p:ph idx="1"/>
          </p:nvPr>
        </p:nvSpPr>
        <p:spPr/>
        <p:txBody>
          <a:bodyPr/>
          <a:lstStyle/>
          <a:p>
            <a:r>
              <a:rPr lang="en-US" dirty="0"/>
              <a:t>Step 1: Get your finances in order (6 months before)</a:t>
            </a:r>
          </a:p>
          <a:p>
            <a:pPr lvl="1"/>
            <a:r>
              <a:rPr lang="en-US" dirty="0"/>
              <a:t>Clean up credit report (if needed)</a:t>
            </a:r>
          </a:p>
          <a:p>
            <a:pPr lvl="2"/>
            <a:r>
              <a:rPr lang="en-US" dirty="0">
                <a:hlinkClick r:id="rId3"/>
              </a:rPr>
              <a:t>Link to get your free credit report</a:t>
            </a:r>
            <a:endParaRPr lang="en-US" dirty="0"/>
          </a:p>
          <a:p>
            <a:pPr lvl="1"/>
            <a:r>
              <a:rPr lang="en-US" dirty="0"/>
              <a:t>Adjust your budget to meet your estimated monthly housing costs</a:t>
            </a:r>
          </a:p>
          <a:p>
            <a:pPr lvl="2"/>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588249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to buying a home </a:t>
            </a:r>
            <a:r>
              <a:rPr lang="en-US" sz="1000" dirty="0"/>
              <a:t>–slide 3</a:t>
            </a:r>
            <a:endParaRPr lang="en-US" dirty="0"/>
          </a:p>
        </p:txBody>
      </p:sp>
      <p:sp>
        <p:nvSpPr>
          <p:cNvPr id="3" name="Content Placeholder 2"/>
          <p:cNvSpPr>
            <a:spLocks noGrp="1"/>
          </p:cNvSpPr>
          <p:nvPr>
            <p:ph idx="1"/>
          </p:nvPr>
        </p:nvSpPr>
        <p:spPr/>
        <p:txBody>
          <a:bodyPr>
            <a:normAutofit fontScale="92500" lnSpcReduction="10000"/>
          </a:bodyPr>
          <a:lstStyle/>
          <a:p>
            <a:r>
              <a:rPr lang="en-US" dirty="0"/>
              <a:t>Step 2: Prequalify for a mortgage (3 to 5 months before)</a:t>
            </a:r>
          </a:p>
          <a:p>
            <a:endParaRPr lang="en-US" dirty="0"/>
          </a:p>
          <a:p>
            <a:r>
              <a:rPr lang="en-US" dirty="0"/>
              <a:t>Three determinants of a mortgage:</a:t>
            </a:r>
          </a:p>
          <a:p>
            <a:pPr lvl="1"/>
            <a:r>
              <a:rPr lang="en-US" dirty="0"/>
              <a:t>Amount borrowed </a:t>
            </a:r>
          </a:p>
          <a:p>
            <a:pPr lvl="1"/>
            <a:r>
              <a:rPr lang="en-US" dirty="0"/>
              <a:t>Length of loan (e.g. 30 years, 10 years)</a:t>
            </a:r>
          </a:p>
          <a:p>
            <a:pPr lvl="1"/>
            <a:r>
              <a:rPr lang="en-US" dirty="0"/>
              <a:t>Interest rate - </a:t>
            </a:r>
            <a:r>
              <a:rPr lang="en-US" dirty="0">
                <a:hlinkClick r:id="rId3"/>
              </a:rPr>
              <a:t>Link to graph of 30 year interest rates from St. Louis Federal Reserve</a:t>
            </a:r>
            <a:endParaRPr lang="en-US" dirty="0"/>
          </a:p>
          <a:p>
            <a:pPr lvl="2"/>
            <a:r>
              <a:rPr lang="en-US" dirty="0"/>
              <a:t>Credit score- </a:t>
            </a:r>
            <a:r>
              <a:rPr lang="en-US" dirty="0">
                <a:hlinkClick r:id="rId4"/>
              </a:rPr>
              <a:t>Link to website for FICO score</a:t>
            </a:r>
            <a:r>
              <a:rPr lang="en-US" dirty="0"/>
              <a:t> </a:t>
            </a:r>
          </a:p>
          <a:p>
            <a:pPr marL="274320" lvl="1" indent="0">
              <a:buNone/>
            </a:pPr>
            <a:endParaRPr lang="en-US" dirty="0"/>
          </a:p>
          <a:p>
            <a:pPr marL="274320" lvl="1" indent="0">
              <a:buNone/>
            </a:pPr>
            <a:endParaRPr lang="en-US" dirty="0"/>
          </a:p>
          <a:p>
            <a:r>
              <a:rPr lang="en-US" dirty="0"/>
              <a:t>Mortgage Tips</a:t>
            </a:r>
          </a:p>
          <a:p>
            <a:pPr lvl="1"/>
            <a:r>
              <a:rPr lang="en-US" dirty="0"/>
              <a:t>Tip 1: If a dual-income household, use one income or part-time work for second person to determine mortgage or home affordability </a:t>
            </a:r>
          </a:p>
          <a:p>
            <a:pPr lvl="1"/>
            <a:r>
              <a:rPr lang="en-US" dirty="0"/>
              <a:t>Tip 2: Get mortgage quotes from three different lenders</a:t>
            </a:r>
          </a:p>
          <a:p>
            <a:pPr lvl="1"/>
            <a:endParaRPr lang="en-US" dirty="0"/>
          </a:p>
          <a:p>
            <a:endParaRPr lang="en-US" dirty="0"/>
          </a:p>
          <a:p>
            <a:endParaRPr lang="en-US" dirty="0"/>
          </a:p>
          <a:p>
            <a:pPr lvl="1"/>
            <a:endParaRPr lang="en-US" dirty="0"/>
          </a:p>
          <a:p>
            <a:pPr lvl="1"/>
            <a:endParaRPr lang="en-US" dirty="0"/>
          </a:p>
          <a:p>
            <a:pPr marL="274320" lvl="1" indent="0">
              <a:buNone/>
            </a:pPr>
            <a:endParaRPr lang="en-US" dirty="0"/>
          </a:p>
          <a:p>
            <a:endParaRPr lang="en-US" dirty="0"/>
          </a:p>
        </p:txBody>
      </p:sp>
    </p:spTree>
    <p:extLst>
      <p:ext uri="{BB962C8B-B14F-4D97-AF65-F5344CB8AC3E}">
        <p14:creationId xmlns:p14="http://schemas.microsoft.com/office/powerpoint/2010/main" val="1221038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to buying a home </a:t>
            </a:r>
            <a:r>
              <a:rPr lang="en-US" sz="1000" dirty="0"/>
              <a:t>–slide 4</a:t>
            </a:r>
            <a:endParaRPr lang="en-US" dirty="0"/>
          </a:p>
        </p:txBody>
      </p:sp>
      <p:sp>
        <p:nvSpPr>
          <p:cNvPr id="3" name="Content Placeholder 2"/>
          <p:cNvSpPr>
            <a:spLocks noGrp="1"/>
          </p:cNvSpPr>
          <p:nvPr>
            <p:ph idx="1"/>
          </p:nvPr>
        </p:nvSpPr>
        <p:spPr/>
        <p:txBody>
          <a:bodyPr/>
          <a:lstStyle/>
          <a:p>
            <a:r>
              <a:rPr lang="en-US" dirty="0"/>
              <a:t>Step 3: Search for a home (2 to 4 months before)</a:t>
            </a:r>
          </a:p>
          <a:p>
            <a:pPr lvl="1"/>
            <a:r>
              <a:rPr lang="en-US" dirty="0"/>
              <a:t>Online (most helpful)</a:t>
            </a:r>
          </a:p>
          <a:p>
            <a:pPr lvl="1"/>
            <a:r>
              <a:rPr lang="en-US" dirty="0"/>
              <a:t>Real estate agent - </a:t>
            </a:r>
            <a:r>
              <a:rPr lang="en-US" dirty="0">
                <a:hlinkClick r:id="rId3"/>
              </a:rPr>
              <a:t>link to YouTube video: Freakonomics Asks: Does your real estate agent have your best interest in mind?</a:t>
            </a:r>
            <a:endParaRPr lang="en-US" dirty="0"/>
          </a:p>
          <a:p>
            <a:pPr marL="274320" lvl="1" indent="0">
              <a:buNone/>
            </a:pPr>
            <a:endParaRPr lang="en-US" dirty="0"/>
          </a:p>
          <a:p>
            <a:r>
              <a:rPr lang="en-US" dirty="0"/>
              <a:t>Tips:</a:t>
            </a:r>
          </a:p>
          <a:p>
            <a:pPr lvl="1"/>
            <a:r>
              <a:rPr lang="en-US" dirty="0"/>
              <a:t>Tip 1: Ask the seller/realtor lots of questions</a:t>
            </a:r>
          </a:p>
          <a:p>
            <a:pPr lvl="1"/>
            <a:r>
              <a:rPr lang="en-US" dirty="0"/>
              <a:t>Tip 2: Spend time in the neighborhood</a:t>
            </a:r>
          </a:p>
          <a:p>
            <a:pPr lvl="1"/>
            <a:r>
              <a:rPr lang="en-US" dirty="0"/>
              <a:t>Tip 3: Bring a small rubber ball</a:t>
            </a:r>
          </a:p>
        </p:txBody>
      </p:sp>
    </p:spTree>
    <p:extLst>
      <p:ext uri="{BB962C8B-B14F-4D97-AF65-F5344CB8AC3E}">
        <p14:creationId xmlns:p14="http://schemas.microsoft.com/office/powerpoint/2010/main" val="2182413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to buying a home </a:t>
            </a:r>
            <a:r>
              <a:rPr lang="en-US" sz="1000" dirty="0"/>
              <a:t>–slide 5</a:t>
            </a:r>
            <a:endParaRPr lang="en-US" dirty="0"/>
          </a:p>
        </p:txBody>
      </p:sp>
      <p:sp>
        <p:nvSpPr>
          <p:cNvPr id="3" name="Content Placeholder 2"/>
          <p:cNvSpPr>
            <a:spLocks noGrp="1"/>
          </p:cNvSpPr>
          <p:nvPr>
            <p:ph idx="1"/>
          </p:nvPr>
        </p:nvSpPr>
        <p:spPr/>
        <p:txBody>
          <a:bodyPr/>
          <a:lstStyle/>
          <a:p>
            <a:r>
              <a:rPr lang="en-US" dirty="0"/>
              <a:t>Step 4: Agree to terms with a seller (2 months before)</a:t>
            </a:r>
          </a:p>
          <a:p>
            <a:pPr lvl="1"/>
            <a:r>
              <a:rPr lang="en-US" dirty="0"/>
              <a:t>Negotiate a price with the seller</a:t>
            </a:r>
          </a:p>
          <a:p>
            <a:pPr lvl="1"/>
            <a:r>
              <a:rPr lang="en-US" dirty="0"/>
              <a:t>Give earnest money to seller when making an offer</a:t>
            </a:r>
          </a:p>
          <a:p>
            <a:pPr lvl="1"/>
            <a:r>
              <a:rPr lang="en-US" dirty="0"/>
              <a:t>Have a lawyer go over the contract with you</a:t>
            </a:r>
          </a:p>
          <a:p>
            <a:pPr lvl="1"/>
            <a:r>
              <a:rPr lang="en-US" dirty="0"/>
              <a:t>Hire a home inspector before you sign</a:t>
            </a:r>
          </a:p>
        </p:txBody>
      </p:sp>
    </p:spTree>
    <p:extLst>
      <p:ext uri="{BB962C8B-B14F-4D97-AF65-F5344CB8AC3E}">
        <p14:creationId xmlns:p14="http://schemas.microsoft.com/office/powerpoint/2010/main" val="655539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to buying a home </a:t>
            </a:r>
            <a:r>
              <a:rPr lang="en-US" sz="1000" dirty="0"/>
              <a:t>– slide 6</a:t>
            </a:r>
            <a:endParaRPr lang="en-US" dirty="0"/>
          </a:p>
        </p:txBody>
      </p:sp>
      <p:sp>
        <p:nvSpPr>
          <p:cNvPr id="3" name="Content Placeholder 2"/>
          <p:cNvSpPr>
            <a:spLocks noGrp="1"/>
          </p:cNvSpPr>
          <p:nvPr>
            <p:ph idx="1"/>
          </p:nvPr>
        </p:nvSpPr>
        <p:spPr/>
        <p:txBody>
          <a:bodyPr/>
          <a:lstStyle/>
          <a:p>
            <a:r>
              <a:rPr lang="en-US" dirty="0"/>
              <a:t>Step 5: Obtain a mortgage loan (1 to 2 months before)</a:t>
            </a:r>
          </a:p>
          <a:p>
            <a:pPr lvl="1"/>
            <a:r>
              <a:rPr lang="en-US" dirty="0"/>
              <a:t>Decide on a lender </a:t>
            </a:r>
          </a:p>
          <a:p>
            <a:pPr lvl="1"/>
            <a:r>
              <a:rPr lang="en-US" dirty="0"/>
              <a:t>Consider a mortgage lock-in</a:t>
            </a:r>
          </a:p>
          <a:p>
            <a:pPr lvl="1"/>
            <a:r>
              <a:rPr lang="en-US" dirty="0"/>
              <a:t>Obtain the formal loan commitment/approval from lender </a:t>
            </a:r>
          </a:p>
        </p:txBody>
      </p:sp>
    </p:spTree>
    <p:extLst>
      <p:ext uri="{BB962C8B-B14F-4D97-AF65-F5344CB8AC3E}">
        <p14:creationId xmlns:p14="http://schemas.microsoft.com/office/powerpoint/2010/main" val="7285242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to buying a home </a:t>
            </a:r>
            <a:r>
              <a:rPr lang="en-US" sz="1000" dirty="0"/>
              <a:t>– final slide</a:t>
            </a:r>
            <a:endParaRPr lang="en-US" dirty="0"/>
          </a:p>
        </p:txBody>
      </p:sp>
      <p:sp>
        <p:nvSpPr>
          <p:cNvPr id="3" name="Content Placeholder 2"/>
          <p:cNvSpPr>
            <a:spLocks noGrp="1"/>
          </p:cNvSpPr>
          <p:nvPr>
            <p:ph idx="1"/>
          </p:nvPr>
        </p:nvSpPr>
        <p:spPr/>
        <p:txBody>
          <a:bodyPr/>
          <a:lstStyle/>
          <a:p>
            <a:r>
              <a:rPr lang="en-US" dirty="0"/>
              <a:t>Step 6: Prepare for and attend the closing (last 4 weeks)</a:t>
            </a:r>
          </a:p>
          <a:p>
            <a:pPr lvl="1"/>
            <a:r>
              <a:rPr lang="en-US" dirty="0"/>
              <a:t>Make moving arrangements</a:t>
            </a:r>
          </a:p>
          <a:p>
            <a:pPr lvl="1"/>
            <a:r>
              <a:rPr lang="en-US" dirty="0"/>
              <a:t>Activate all utilities</a:t>
            </a:r>
          </a:p>
          <a:p>
            <a:pPr lvl="1"/>
            <a:r>
              <a:rPr lang="en-US" dirty="0"/>
              <a:t>Initiate the change of address</a:t>
            </a:r>
          </a:p>
          <a:p>
            <a:pPr lvl="1"/>
            <a:r>
              <a:rPr lang="en-US" dirty="0"/>
              <a:t>Correct an errors in the contract or uniform settlement agreement</a:t>
            </a:r>
          </a:p>
          <a:p>
            <a:pPr lvl="1"/>
            <a:endParaRPr lang="en-US" dirty="0"/>
          </a:p>
          <a:p>
            <a:pPr lvl="1"/>
            <a:r>
              <a:rPr lang="en-US" dirty="0"/>
              <a:t>Sign the papers on closing day!</a:t>
            </a:r>
          </a:p>
          <a:p>
            <a:pPr lvl="1"/>
            <a:endParaRPr lang="en-US" dirty="0"/>
          </a:p>
        </p:txBody>
      </p:sp>
    </p:spTree>
    <p:extLst>
      <p:ext uri="{BB962C8B-B14F-4D97-AF65-F5344CB8AC3E}">
        <p14:creationId xmlns:p14="http://schemas.microsoft.com/office/powerpoint/2010/main" val="721049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r>
              <a:rPr lang="en-US" dirty="0"/>
              <a:t>Overview</a:t>
            </a:r>
          </a:p>
          <a:p>
            <a:r>
              <a:rPr lang="en-US" dirty="0"/>
              <a:t>Rent vs. Buy?</a:t>
            </a:r>
          </a:p>
          <a:p>
            <a:r>
              <a:rPr lang="en-US" dirty="0"/>
              <a:t>Steps to buying a home</a:t>
            </a:r>
          </a:p>
          <a:p>
            <a:endParaRPr lang="en-US" dirty="0"/>
          </a:p>
          <a:p>
            <a:endParaRPr lang="en-US" dirty="0"/>
          </a:p>
          <a:p>
            <a:endParaRPr lang="en-US" dirty="0"/>
          </a:p>
        </p:txBody>
      </p:sp>
    </p:spTree>
    <p:extLst>
      <p:ext uri="{BB962C8B-B14F-4D97-AF65-F5344CB8AC3E}">
        <p14:creationId xmlns:p14="http://schemas.microsoft.com/office/powerpoint/2010/main" val="21087420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r>
              <a:rPr lang="en-US" dirty="0"/>
              <a:t>Robert Caldwell	</a:t>
            </a:r>
          </a:p>
          <a:p>
            <a:pPr lvl="1"/>
            <a:r>
              <a:rPr lang="en-US" dirty="0"/>
              <a:t>402-738-4771</a:t>
            </a:r>
          </a:p>
          <a:p>
            <a:pPr lvl="1"/>
            <a:r>
              <a:rPr lang="en-US" dirty="0"/>
              <a:t>rcaldwell11@mccneb.edu</a:t>
            </a:r>
          </a:p>
        </p:txBody>
      </p:sp>
    </p:spTree>
    <p:extLst>
      <p:ext uri="{BB962C8B-B14F-4D97-AF65-F5344CB8AC3E}">
        <p14:creationId xmlns:p14="http://schemas.microsoft.com/office/powerpoint/2010/main" val="39971438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Additional Information</a:t>
            </a:r>
          </a:p>
        </p:txBody>
      </p:sp>
      <p:pic>
        <p:nvPicPr>
          <p:cNvPr id="7" name="Content Placeholder 6" descr="Black and white Metropolitan Community College logo" title="MCC logo"/>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57200" y="2283090"/>
            <a:ext cx="4038600" cy="3498319"/>
          </a:xfrm>
        </p:spPr>
      </p:pic>
      <p:pic>
        <p:nvPicPr>
          <p:cNvPr id="8" name="Content Placeholder 7" descr="Project IMPACT logo with State of Nebraska marked with college site locations. IMPACT: Innovations Moving People to Achieve Certified Training" title="Project IMPACT logo"/>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4648200" y="2933618"/>
            <a:ext cx="4038600" cy="2197264"/>
          </a:xfrm>
        </p:spPr>
      </p:pic>
    </p:spTree>
    <p:extLst>
      <p:ext uri="{BB962C8B-B14F-4D97-AF65-F5344CB8AC3E}">
        <p14:creationId xmlns:p14="http://schemas.microsoft.com/office/powerpoint/2010/main" val="23821544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Information-2</a:t>
            </a:r>
          </a:p>
        </p:txBody>
      </p:sp>
      <p:pic>
        <p:nvPicPr>
          <p:cNvPr id="4" name="Content Placeholder 3" descr="Nondiscrimination and Equal Opportunity Statement— Metropolitan Community College does not discriminate on the basis of race, color, national origin, religion, sex, marital status, age, disability or sexual orientation in admission or access to its programs and activities or in its treatment or hiring of employees.&#10; &#10;This work is licensed under the Creative Commons Attribution 4.0 International License. To view a copy of this license, visit http://creativecommons.org/licenses/by/4.0/&#10; &#10;This product was funded by a grant awarded by the U.S. Department of Labor’s Employment and Training Administration. The product was created by the grantee and does not necessarily reflect the official position of the U.S. Department of Labor. The Department of Labor makes no guarantees, warranties, or assurances of any kind, express or implied, with respect to such information, including any information on linked sites and including, but not limited to, accuracy of the information or its completeness, timeliness, usefulness, adequacy, continued availability, or ownership. The Nebraska Consortium of community colleges is comprised of equal opportunity/affirmative action institutions.&#10;" title="Required verbage"/>
          <p:cNvPicPr>
            <a:picLocks noGrp="1" noChangeAspect="1"/>
          </p:cNvPicPr>
          <p:nvPr>
            <p:ph idx="1"/>
          </p:nvPr>
        </p:nvPicPr>
        <p:blipFill>
          <a:blip r:embed="rId2"/>
          <a:stretch>
            <a:fillRect/>
          </a:stretch>
        </p:blipFill>
        <p:spPr>
          <a:xfrm>
            <a:off x="1142568" y="3355680"/>
            <a:ext cx="6858863" cy="1365840"/>
          </a:xfrm>
          <a:prstGeom prst="rect">
            <a:avLst/>
          </a:prstGeom>
        </p:spPr>
      </p:pic>
    </p:spTree>
    <p:extLst>
      <p:ext uri="{BB962C8B-B14F-4D97-AF65-F5344CB8AC3E}">
        <p14:creationId xmlns:p14="http://schemas.microsoft.com/office/powerpoint/2010/main" val="3387898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Terms to know</a:t>
            </a:r>
          </a:p>
        </p:txBody>
      </p:sp>
      <p:sp>
        <p:nvSpPr>
          <p:cNvPr id="3" name="Content Placeholder 2"/>
          <p:cNvSpPr>
            <a:spLocks noGrp="1"/>
          </p:cNvSpPr>
          <p:nvPr>
            <p:ph idx="1"/>
          </p:nvPr>
        </p:nvSpPr>
        <p:spPr/>
        <p:txBody>
          <a:bodyPr/>
          <a:lstStyle/>
          <a:p>
            <a:r>
              <a:rPr lang="en-US" b="1" dirty="0"/>
              <a:t>Interest</a:t>
            </a:r>
          </a:p>
          <a:p>
            <a:pPr lvl="1"/>
            <a:r>
              <a:rPr lang="en-US" dirty="0"/>
              <a:t>The cost of borrowing money</a:t>
            </a:r>
          </a:p>
          <a:p>
            <a:r>
              <a:rPr lang="en-US" b="1" dirty="0"/>
              <a:t>Principal</a:t>
            </a:r>
          </a:p>
          <a:p>
            <a:pPr lvl="1"/>
            <a:r>
              <a:rPr lang="en-US" dirty="0"/>
              <a:t>The amount of the actual loan (money obtained by customer)</a:t>
            </a:r>
          </a:p>
          <a:p>
            <a:r>
              <a:rPr lang="en-US" dirty="0"/>
              <a:t>What is </a:t>
            </a:r>
            <a:r>
              <a:rPr lang="en-US" b="1" dirty="0"/>
              <a:t>real estate?</a:t>
            </a:r>
          </a:p>
          <a:p>
            <a:pPr lvl="1"/>
            <a:r>
              <a:rPr lang="en-US" dirty="0"/>
              <a:t>Ownership of retail or business property</a:t>
            </a:r>
          </a:p>
          <a:p>
            <a:r>
              <a:rPr lang="en-US" dirty="0"/>
              <a:t>What is a </a:t>
            </a:r>
            <a:r>
              <a:rPr lang="en-US" b="1" dirty="0"/>
              <a:t>mortgage</a:t>
            </a:r>
            <a:r>
              <a:rPr lang="en-US" dirty="0"/>
              <a:t>? </a:t>
            </a:r>
          </a:p>
          <a:p>
            <a:pPr lvl="1"/>
            <a:r>
              <a:rPr lang="en-US" dirty="0"/>
              <a:t>A loan to purchase real estate in which the property serves as the collateral </a:t>
            </a:r>
          </a:p>
        </p:txBody>
      </p:sp>
    </p:spTree>
    <p:extLst>
      <p:ext uri="{BB962C8B-B14F-4D97-AF65-F5344CB8AC3E}">
        <p14:creationId xmlns:p14="http://schemas.microsoft.com/office/powerpoint/2010/main" val="1803015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Reasons for making a home choice</a:t>
            </a:r>
          </a:p>
        </p:txBody>
      </p:sp>
      <p:sp>
        <p:nvSpPr>
          <p:cNvPr id="3" name="Content Placeholder 2"/>
          <p:cNvSpPr>
            <a:spLocks noGrp="1"/>
          </p:cNvSpPr>
          <p:nvPr>
            <p:ph idx="1"/>
          </p:nvPr>
        </p:nvSpPr>
        <p:spPr/>
        <p:txBody>
          <a:bodyPr/>
          <a:lstStyle/>
          <a:p>
            <a:r>
              <a:rPr lang="en-US" dirty="0"/>
              <a:t>Personal and financial goals</a:t>
            </a:r>
          </a:p>
          <a:p>
            <a:r>
              <a:rPr lang="en-US" dirty="0"/>
              <a:t>Financial resources and readiness</a:t>
            </a:r>
          </a:p>
          <a:p>
            <a:r>
              <a:rPr lang="en-US" dirty="0"/>
              <a:t>Credit history</a:t>
            </a:r>
          </a:p>
          <a:p>
            <a:r>
              <a:rPr lang="en-US" dirty="0"/>
              <a:t>Real estate prices</a:t>
            </a:r>
          </a:p>
          <a:p>
            <a:r>
              <a:rPr lang="en-US" dirty="0"/>
              <a:t>Location preference</a:t>
            </a:r>
          </a:p>
          <a:p>
            <a:r>
              <a:rPr lang="en-US" dirty="0"/>
              <a:t>Expected length of stay in a particular place </a:t>
            </a:r>
          </a:p>
          <a:p>
            <a:endParaRPr lang="en-US" dirty="0"/>
          </a:p>
        </p:txBody>
      </p:sp>
    </p:spTree>
    <p:extLst>
      <p:ext uri="{BB962C8B-B14F-4D97-AF65-F5344CB8AC3E}">
        <p14:creationId xmlns:p14="http://schemas.microsoft.com/office/powerpoint/2010/main" val="3020403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renting?</a:t>
            </a:r>
          </a:p>
        </p:txBody>
      </p:sp>
      <p:sp>
        <p:nvSpPr>
          <p:cNvPr id="3" name="Content Placeholder 2"/>
          <p:cNvSpPr>
            <a:spLocks noGrp="1"/>
          </p:cNvSpPr>
          <p:nvPr>
            <p:ph idx="1"/>
          </p:nvPr>
        </p:nvSpPr>
        <p:spPr/>
        <p:txBody>
          <a:bodyPr/>
          <a:lstStyle/>
          <a:p>
            <a:r>
              <a:rPr lang="en-US" dirty="0"/>
              <a:t>Renting is the cost of using someone else's property </a:t>
            </a:r>
          </a:p>
          <a:p>
            <a:pPr marL="0" indent="0">
              <a:buNone/>
            </a:pPr>
            <a:endParaRPr lang="en-US" dirty="0"/>
          </a:p>
          <a:p>
            <a:r>
              <a:rPr lang="en-US" b="1" dirty="0"/>
              <a:t>Security Deposit- </a:t>
            </a:r>
            <a:r>
              <a:rPr lang="en-US" dirty="0"/>
              <a:t>an advance payment to cover wear and tear on the unit</a:t>
            </a:r>
          </a:p>
          <a:p>
            <a:pPr marL="0" indent="0">
              <a:buNone/>
            </a:pPr>
            <a:endParaRPr lang="en-US" dirty="0"/>
          </a:p>
          <a:p>
            <a:r>
              <a:rPr lang="en-US" b="1" dirty="0"/>
              <a:t>Lease-</a:t>
            </a:r>
            <a:r>
              <a:rPr lang="en-US" dirty="0"/>
              <a:t> a legal contract between the tenant and the </a:t>
            </a:r>
          </a:p>
          <a:p>
            <a:pPr marL="0" indent="0">
              <a:buNone/>
            </a:pPr>
            <a:r>
              <a:rPr lang="en-US" dirty="0"/>
              <a:t>landlord</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118062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home ownership?</a:t>
            </a:r>
          </a:p>
        </p:txBody>
      </p:sp>
      <p:sp>
        <p:nvSpPr>
          <p:cNvPr id="3" name="Content Placeholder 2"/>
          <p:cNvSpPr>
            <a:spLocks noGrp="1"/>
          </p:cNvSpPr>
          <p:nvPr>
            <p:ph idx="1"/>
          </p:nvPr>
        </p:nvSpPr>
        <p:spPr/>
        <p:txBody>
          <a:bodyPr/>
          <a:lstStyle/>
          <a:p>
            <a:r>
              <a:rPr lang="en-US" b="1" dirty="0"/>
              <a:t>Home ownership </a:t>
            </a:r>
            <a:r>
              <a:rPr lang="en-US" dirty="0"/>
              <a:t>means the buyer has purchased a housing unit as property.</a:t>
            </a:r>
          </a:p>
          <a:p>
            <a:endParaRPr lang="en-US" dirty="0"/>
          </a:p>
          <a:p>
            <a:r>
              <a:rPr lang="en-US" dirty="0"/>
              <a:t>Home ownership is typically made possible through a </a:t>
            </a:r>
            <a:r>
              <a:rPr lang="en-US" b="1" dirty="0"/>
              <a:t>mortgage loan</a:t>
            </a:r>
            <a:r>
              <a:rPr lang="en-US" dirty="0"/>
              <a:t>, and </a:t>
            </a:r>
            <a:r>
              <a:rPr lang="en-US" b="1" dirty="0"/>
              <a:t>down payment</a:t>
            </a:r>
          </a:p>
          <a:p>
            <a:pPr marL="0" indent="0">
              <a:buNone/>
            </a:pPr>
            <a:endParaRPr lang="en-US" b="1" dirty="0"/>
          </a:p>
          <a:p>
            <a:endParaRPr lang="en-US" dirty="0"/>
          </a:p>
        </p:txBody>
      </p:sp>
    </p:spTree>
    <p:extLst>
      <p:ext uri="{BB962C8B-B14F-4D97-AF65-F5344CB8AC3E}">
        <p14:creationId xmlns:p14="http://schemas.microsoft.com/office/powerpoint/2010/main" val="2780388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Expense comparison </a:t>
            </a:r>
          </a:p>
        </p:txBody>
      </p:sp>
      <p:pic>
        <p:nvPicPr>
          <p:cNvPr id="1026" name="Picture 2" descr="This comapres expenses of renting and owning. Renting: Monthly rent, Security Deposit, Utilities, and Renter's Insurance. Owning: Monthly mortgage payments, Down payment, Utilities, Homeowners insurance, Real-estate property taxes, and Maintenance&#10;" title="Expense comparis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976168"/>
            <a:ext cx="7432964"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43613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Rent vs. Buy</a:t>
            </a:r>
            <a:r>
              <a:rPr lang="en-US" sz="1000" dirty="0"/>
              <a:t> –slide 1</a:t>
            </a:r>
            <a:endParaRPr lang="en-US" dirty="0"/>
          </a:p>
        </p:txBody>
      </p:sp>
      <p:sp>
        <p:nvSpPr>
          <p:cNvPr id="3" name="Content Placeholder 2"/>
          <p:cNvSpPr>
            <a:spLocks noGrp="1"/>
          </p:cNvSpPr>
          <p:nvPr>
            <p:ph idx="1"/>
          </p:nvPr>
        </p:nvSpPr>
        <p:spPr/>
        <p:txBody>
          <a:bodyPr/>
          <a:lstStyle/>
          <a:p>
            <a:r>
              <a:rPr lang="en-US" dirty="0"/>
              <a:t>Who pays more, renters or buyers?</a:t>
            </a:r>
          </a:p>
          <a:p>
            <a:pPr lvl="1"/>
            <a:r>
              <a:rPr lang="en-US" dirty="0"/>
              <a:t>Short-term?</a:t>
            </a:r>
          </a:p>
          <a:p>
            <a:pPr lvl="1"/>
            <a:r>
              <a:rPr lang="en-US" dirty="0"/>
              <a:t>Long-term?</a:t>
            </a:r>
          </a:p>
          <a:p>
            <a:pPr marL="274320" lvl="1" indent="0">
              <a:buNone/>
            </a:pPr>
            <a:endParaRPr lang="en-US" dirty="0"/>
          </a:p>
          <a:p>
            <a:r>
              <a:rPr lang="en-US" dirty="0"/>
              <a:t>Use online tools to determine affordability.</a:t>
            </a:r>
          </a:p>
          <a:p>
            <a:pPr lvl="1"/>
            <a:r>
              <a:rPr lang="en-US" dirty="0">
                <a:solidFill>
                  <a:srgbClr val="FF0000"/>
                </a:solidFill>
              </a:rPr>
              <a:t>Realitor.com </a:t>
            </a:r>
            <a:r>
              <a:rPr lang="en-US" dirty="0"/>
              <a:t>has great online tools	</a:t>
            </a:r>
          </a:p>
          <a:p>
            <a:pPr lvl="1"/>
            <a:r>
              <a:rPr lang="en-US" dirty="0">
                <a:hlinkClick r:id="rId3"/>
              </a:rPr>
              <a:t>link to realtor.com website </a:t>
            </a:r>
            <a:endParaRPr lang="en-US" dirty="0"/>
          </a:p>
          <a:p>
            <a:pPr lvl="1"/>
            <a:endParaRPr lang="en-US" dirty="0"/>
          </a:p>
          <a:p>
            <a:pPr marL="274320" lvl="1" indent="0">
              <a:buNone/>
            </a:pPr>
            <a:endParaRPr lang="en-US" dirty="0"/>
          </a:p>
          <a:p>
            <a:pPr marL="274320" lvl="1" indent="0">
              <a:buNone/>
            </a:pPr>
            <a:endParaRPr lang="en-US" dirty="0"/>
          </a:p>
        </p:txBody>
      </p:sp>
    </p:spTree>
    <p:extLst>
      <p:ext uri="{BB962C8B-B14F-4D97-AF65-F5344CB8AC3E}">
        <p14:creationId xmlns:p14="http://schemas.microsoft.com/office/powerpoint/2010/main" val="1062946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Rent vs. Buy</a:t>
            </a:r>
            <a:r>
              <a:rPr lang="en-US" sz="1000" dirty="0"/>
              <a:t>-slide 2</a:t>
            </a:r>
            <a:endParaRPr lang="en-US" dirty="0"/>
          </a:p>
        </p:txBody>
      </p:sp>
      <p:sp>
        <p:nvSpPr>
          <p:cNvPr id="3" name="Content Placeholder 2"/>
          <p:cNvSpPr>
            <a:spLocks noGrp="1"/>
          </p:cNvSpPr>
          <p:nvPr>
            <p:ph idx="1"/>
          </p:nvPr>
        </p:nvSpPr>
        <p:spPr/>
        <p:txBody>
          <a:bodyPr/>
          <a:lstStyle/>
          <a:p>
            <a:r>
              <a:rPr lang="en-US" dirty="0"/>
              <a:t>Class activity worksheet </a:t>
            </a:r>
          </a:p>
          <a:p>
            <a:endParaRPr lang="en-US" dirty="0"/>
          </a:p>
          <a:p>
            <a:r>
              <a:rPr lang="en-US" dirty="0"/>
              <a:t>Work in teams!</a:t>
            </a:r>
          </a:p>
        </p:txBody>
      </p:sp>
    </p:spTree>
    <p:extLst>
      <p:ext uri="{BB962C8B-B14F-4D97-AF65-F5344CB8AC3E}">
        <p14:creationId xmlns:p14="http://schemas.microsoft.com/office/powerpoint/2010/main" val="22571167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2801</TotalTime>
  <Words>2188</Words>
  <Application>Microsoft Office PowerPoint</Application>
  <PresentationFormat>On-screen Show (4:3)</PresentationFormat>
  <Paragraphs>308</Paragraphs>
  <Slides>22</Slides>
  <Notes>20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Clarity</vt:lpstr>
      <vt:lpstr>Housing:  To buy or rent?</vt:lpstr>
      <vt:lpstr>Agenda</vt:lpstr>
      <vt:lpstr>Terms to know</vt:lpstr>
      <vt:lpstr>Reasons for making a home choice</vt:lpstr>
      <vt:lpstr>What is renting?</vt:lpstr>
      <vt:lpstr>What is home ownership?</vt:lpstr>
      <vt:lpstr>Expense comparison </vt:lpstr>
      <vt:lpstr>Rent vs. Buy –slide 1</vt:lpstr>
      <vt:lpstr>Rent vs. Buy-slide 2</vt:lpstr>
      <vt:lpstr>Rent vs. Buy –slide3</vt:lpstr>
      <vt:lpstr>Can I afford to buy?</vt:lpstr>
      <vt:lpstr>3 realities of home buying</vt:lpstr>
      <vt:lpstr>Steps to buying a home –slide 1</vt:lpstr>
      <vt:lpstr>Steps to buying a home –slide 2</vt:lpstr>
      <vt:lpstr>Steps to buying a home –slide 3</vt:lpstr>
      <vt:lpstr>Steps to buying a home –slide 4</vt:lpstr>
      <vt:lpstr>Steps to buying a home –slide 5</vt:lpstr>
      <vt:lpstr>Steps to buying a home – slide 6</vt:lpstr>
      <vt:lpstr>Steps to buying a home – final slide</vt:lpstr>
      <vt:lpstr>Questions</vt:lpstr>
      <vt:lpstr>Additional Information</vt:lpstr>
      <vt:lpstr>Additional Information-2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NetTech</dc:creator>
  <cp:lastModifiedBy>AMANDA SUNDELL</cp:lastModifiedBy>
  <cp:revision>64</cp:revision>
  <cp:lastPrinted>2015-03-26T14:04:24Z</cp:lastPrinted>
  <dcterms:created xsi:type="dcterms:W3CDTF">2015-03-18T20:13:33Z</dcterms:created>
  <dcterms:modified xsi:type="dcterms:W3CDTF">2018-05-13T20:08:47Z</dcterms:modified>
</cp:coreProperties>
</file>